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3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2.png"/><Relationship Id="rId6" Type="http://schemas.openxmlformats.org/officeDocument/2006/relationships/tags" Target="../tags/tag2.xml"/><Relationship Id="rId5" Type="http://schemas.openxmlformats.org/officeDocument/2006/relationships/tags" Target="../tags/tag1.xml"/><Relationship Id="rId4" Type="http://schemas.openxmlformats.org/officeDocument/2006/relationships/image" Target="../media/image6.jpe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0"/>
            <a:ext cx="9144000" cy="6458711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 rot="21600000">
            <a:off x="0" y="6571386"/>
            <a:ext cx="9144000" cy="286613"/>
            <a:chOff x="0" y="0"/>
            <a:chExt cx="9144000" cy="286613"/>
          </a:xfrm>
        </p:grpSpPr>
        <p:pic>
          <p:nvPicPr>
            <p:cNvPr id="4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600000">
              <a:off x="0" y="0"/>
              <a:ext cx="9144000" cy="286613"/>
            </a:xfrm>
            <a:prstGeom prst="rect">
              <a:avLst/>
            </a:prstGeom>
          </p:spPr>
        </p:pic>
        <p:sp>
          <p:nvSpPr>
            <p:cNvPr id="6" name="textbox 6"/>
            <p:cNvSpPr/>
            <p:nvPr/>
          </p:nvSpPr>
          <p:spPr>
            <a:xfrm>
              <a:off x="-12700" y="-12700"/>
              <a:ext cx="9169400" cy="312420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15000"/>
                </a:lnSpc>
              </a:pPr>
              <a:endParaRPr lang="en-US" altLang="en-US" sz="400" dirty="0"/>
            </a:p>
            <a:p>
              <a:pPr algn="ctr"/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Shan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dong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Shi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tuo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RV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Group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sz="1100" b="1" dirty="0" smtClean="0">
                  <a:solidFill>
                    <a:schemeClr val="bg1"/>
                  </a:solidFill>
                  <a:sym typeface="+mn-ea"/>
                </a:rPr>
                <a:t>Co.,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Ltd. </a:t>
              </a:r>
              <a:endParaRPr lang="zh-CN" altLang="en-US" sz="1100" b="1" dirty="0" smtClean="0">
                <a:solidFill>
                  <a:schemeClr val="bg1"/>
                </a:solidFill>
                <a:sym typeface="+mn-ea"/>
              </a:endParaRPr>
            </a:p>
          </p:txBody>
        </p:sp>
      </p:grpSp>
      <p:sp>
        <p:nvSpPr>
          <p:cNvPr id="8" name="textbox 8"/>
          <p:cNvSpPr/>
          <p:nvPr/>
        </p:nvSpPr>
        <p:spPr>
          <a:xfrm>
            <a:off x="271944" y="1294321"/>
            <a:ext cx="3776979" cy="2292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5000"/>
              </a:lnSpc>
            </a:pPr>
            <a:r>
              <a:rPr sz="1400" kern="0" spc="10" dirty="0">
                <a:ln w="5103" cap="flat" cmpd="sng">
                  <a:solidFill>
                    <a:srgbClr val="FFFFFF">
                      <a:alpha val="100000"/>
                    </a:srgbClr>
                  </a:solidFill>
                  <a:prstDash val="solid"/>
                  <a:bevel/>
                </a:ln>
                <a:solidFill>
                  <a:srgbClr val="FFFFFF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The first-class trailer-mounted camp RV-</a:t>
            </a:r>
            <a:r>
              <a:rPr sz="1400" kern="0" dirty="0">
                <a:ln w="5103" cap="flat" cmpd="sng">
                  <a:solidFill>
                    <a:srgbClr val="FFFF00">
                      <a:alpha val="100000"/>
                    </a:srgbClr>
                  </a:solidFill>
                  <a:prstDash val="solid"/>
                  <a:bevel/>
                </a:ln>
                <a:solidFill>
                  <a:srgbClr val="FFFF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7 meters Shangpin Apple Crysta (Big Bed)</a:t>
            </a:r>
            <a:endParaRPr sz="1400" kern="0" dirty="0">
              <a:ln w="5103" cap="flat" cmpd="sng">
                <a:solidFill>
                  <a:srgbClr val="FFFF00">
                    <a:alpha val="100000"/>
                  </a:srgbClr>
                </a:solidFill>
                <a:prstDash val="solid"/>
                <a:bevel/>
              </a:ln>
              <a:solidFill>
                <a:srgbClr val="FFFF00">
                  <a:alpha val="100000"/>
                </a:srgbClr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" name="textbox 10"/>
          <p:cNvSpPr/>
          <p:nvPr/>
        </p:nvSpPr>
        <p:spPr>
          <a:xfrm>
            <a:off x="3147695" y="19050"/>
            <a:ext cx="3375025" cy="22034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535"/>
              </a:lnSpc>
            </a:pPr>
            <a:r>
              <a:rPr sz="1100" kern="0" dirty="0">
                <a:solidFill>
                  <a:srgbClr val="FFFFFF">
                    <a:alpha val="100000"/>
                  </a:srgbClr>
                </a:solidFill>
              </a:rPr>
              <a:t>First   /  class  /  car               Be / born / for / leading </a:t>
            </a:r>
            <a:endParaRPr sz="1100" kern="0" dirty="0">
              <a:solidFill>
                <a:srgbClr val="FFFFFF">
                  <a:alpha val="100000"/>
                </a:srgb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0"/>
            <a:ext cx="2700527" cy="2025395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1307530"/>
            <a:ext cx="4429214" cy="396075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0" y="0"/>
            <a:ext cx="9144000" cy="332613"/>
          </a:xfrm>
          <a:prstGeom prst="rect">
            <a:avLst/>
          </a:prstGeom>
        </p:spPr>
      </p:pic>
      <p:sp>
        <p:nvSpPr>
          <p:cNvPr id="18" name="textbox 18"/>
          <p:cNvSpPr/>
          <p:nvPr/>
        </p:nvSpPr>
        <p:spPr>
          <a:xfrm>
            <a:off x="274955" y="19050"/>
            <a:ext cx="8472805" cy="18161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2834005" algn="l" rtl="0" eaLnBrk="0">
              <a:lnSpc>
                <a:spcPts val="1535"/>
              </a:lnSpc>
            </a:pPr>
            <a:r>
              <a:rPr lang="zh-CN" altLang="en-US" sz="1100" b="1" dirty="0" smtClean="0">
                <a:solidFill>
                  <a:schemeClr val="bg1"/>
                </a:solidFill>
                <a:sym typeface="+mn-ea"/>
              </a:rPr>
              <a:t>First   </a:t>
            </a:r>
            <a:r>
              <a:rPr lang="en-US" altLang="zh-CN" sz="1100" b="1" dirty="0" smtClean="0">
                <a:solidFill>
                  <a:schemeClr val="bg1"/>
                </a:solidFill>
                <a:sym typeface="+mn-ea"/>
              </a:rPr>
              <a:t>/  </a:t>
            </a:r>
            <a:r>
              <a:rPr sz="1100" b="1" dirty="0" smtClean="0">
                <a:solidFill>
                  <a:schemeClr val="bg1"/>
                </a:solidFill>
                <a:sym typeface="+mn-ea"/>
              </a:rPr>
              <a:t>class</a:t>
            </a:r>
            <a:r>
              <a:rPr lang="zh-CN" altLang="en-US" sz="1100" b="1" dirty="0" smtClean="0">
                <a:solidFill>
                  <a:schemeClr val="bg1"/>
                </a:solidFill>
                <a:sym typeface="+mn-ea"/>
              </a:rPr>
              <a:t> </a:t>
            </a:r>
            <a:r>
              <a:rPr lang="en-US" altLang="zh-CN" sz="1100" b="1" dirty="0" smtClean="0">
                <a:solidFill>
                  <a:schemeClr val="bg1"/>
                </a:solidFill>
                <a:sym typeface="+mn-ea"/>
              </a:rPr>
              <a:t> /  </a:t>
            </a:r>
            <a:r>
              <a:rPr lang="zh-CN" altLang="en-US" sz="1100" b="1" dirty="0" smtClean="0">
                <a:solidFill>
                  <a:schemeClr val="bg1"/>
                </a:solidFill>
                <a:sym typeface="+mn-ea"/>
              </a:rPr>
              <a:t>car               Be </a:t>
            </a:r>
            <a:r>
              <a:rPr lang="en-US" altLang="zh-CN" sz="1100" b="1" dirty="0" smtClean="0">
                <a:solidFill>
                  <a:schemeClr val="bg1"/>
                </a:solidFill>
                <a:sym typeface="+mn-ea"/>
              </a:rPr>
              <a:t>/ </a:t>
            </a:r>
            <a:r>
              <a:rPr lang="zh-CN" altLang="en-US" sz="1100" b="1" dirty="0" smtClean="0">
                <a:solidFill>
                  <a:schemeClr val="bg1"/>
                </a:solidFill>
                <a:sym typeface="+mn-ea"/>
              </a:rPr>
              <a:t>born </a:t>
            </a:r>
            <a:r>
              <a:rPr lang="en-US" altLang="zh-CN" sz="1100" b="1" dirty="0" smtClean="0">
                <a:solidFill>
                  <a:schemeClr val="bg1"/>
                </a:solidFill>
                <a:sym typeface="+mn-ea"/>
              </a:rPr>
              <a:t>/ </a:t>
            </a:r>
            <a:r>
              <a:rPr lang="zh-CN" altLang="en-US" sz="1100" b="1" dirty="0" smtClean="0">
                <a:solidFill>
                  <a:schemeClr val="bg1"/>
                </a:solidFill>
                <a:sym typeface="+mn-ea"/>
              </a:rPr>
              <a:t>for </a:t>
            </a:r>
            <a:r>
              <a:rPr lang="en-US" altLang="zh-CN" sz="1100" b="1" dirty="0" smtClean="0">
                <a:solidFill>
                  <a:schemeClr val="bg1"/>
                </a:solidFill>
                <a:sym typeface="+mn-ea"/>
              </a:rPr>
              <a:t>/ </a:t>
            </a:r>
            <a:r>
              <a:rPr lang="zh-CN" altLang="en-US" sz="1100" b="1" dirty="0" smtClean="0">
                <a:solidFill>
                  <a:schemeClr val="bg1"/>
                </a:solidFill>
                <a:sym typeface="+mn-ea"/>
              </a:rPr>
              <a:t>leading </a:t>
            </a:r>
            <a:endParaRPr lang="zh-CN" altLang="en-US" sz="1100" b="1" dirty="0">
              <a:solidFill>
                <a:schemeClr val="bg1"/>
              </a:solidFill>
            </a:endParaRPr>
          </a:p>
          <a:p>
            <a:pPr marL="2834005" algn="l" rtl="0" eaLnBrk="0">
              <a:lnSpc>
                <a:spcPts val="1535"/>
              </a:lnSpc>
            </a:pPr>
            <a:endParaRPr lang="en-US" altLang="en-US" sz="1100" dirty="0"/>
          </a:p>
          <a:p>
            <a:pPr algn="l" rtl="0" eaLnBrk="0">
              <a:lnSpc>
                <a:spcPct val="108000"/>
              </a:lnSpc>
            </a:pPr>
            <a:endParaRPr lang="en-US" altLang="en-US" sz="1000" dirty="0"/>
          </a:p>
          <a:p>
            <a:pPr algn="l" rtl="0" eaLnBrk="0">
              <a:lnSpc>
                <a:spcPct val="109000"/>
              </a:lnSpc>
            </a:pPr>
            <a:endParaRPr lang="en-US" altLang="en-US" sz="1000" dirty="0"/>
          </a:p>
          <a:p>
            <a:pPr algn="l" rtl="0" eaLnBrk="0">
              <a:lnSpc>
                <a:spcPct val="109000"/>
              </a:lnSpc>
            </a:pPr>
            <a:endParaRPr lang="en-US" altLang="en-US" sz="1000" dirty="0"/>
          </a:p>
          <a:p>
            <a:pPr algn="l" rtl="0" eaLnBrk="0">
              <a:lnSpc>
                <a:spcPct val="109000"/>
              </a:lnSpc>
            </a:pPr>
            <a:endParaRPr lang="en-US" altLang="en-US" sz="1000" dirty="0"/>
          </a:p>
          <a:p>
            <a:pPr algn="l" rtl="0" eaLnBrk="0">
              <a:lnSpc>
                <a:spcPct val="109000"/>
              </a:lnSpc>
            </a:pPr>
            <a:endParaRPr lang="en-US" altLang="en-US" sz="1000" dirty="0"/>
          </a:p>
          <a:p>
            <a:pPr algn="l" rtl="0" eaLnBrk="0">
              <a:lnSpc>
                <a:spcPct val="117000"/>
              </a:lnSpc>
            </a:pPr>
            <a:endParaRPr lang="en-US" altLang="en-US" sz="300" dirty="0"/>
          </a:p>
          <a:p>
            <a:pPr marL="12700" algn="l" rtl="0" eaLnBrk="0">
              <a:lnSpc>
                <a:spcPct val="95000"/>
              </a:lnSpc>
            </a:pPr>
            <a:r>
              <a:rPr sz="1400" kern="0" spc="10" dirty="0">
                <a:ln w="5103" cap="flat" cmpd="sng">
                  <a:solidFill>
                    <a:srgbClr val="FFFFFF">
                      <a:alpha val="100000"/>
                    </a:srgbClr>
                  </a:solidFill>
                  <a:prstDash val="solid"/>
                  <a:bevel/>
                </a:ln>
                <a:solidFill>
                  <a:srgbClr val="FFFFFF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The first-class trailer-mounted camp RV-</a:t>
            </a:r>
            <a:endParaRPr sz="1400" kern="0" spc="10" dirty="0">
              <a:ln w="5103" cap="flat" cmpd="sng">
                <a:solidFill>
                  <a:srgbClr val="FFFFFF">
                    <a:alpha val="100000"/>
                  </a:srgbClr>
                </a:solidFill>
                <a:prstDash val="solid"/>
                <a:bevel/>
              </a:ln>
              <a:solidFill>
                <a:srgbClr val="FFFFFF">
                  <a:alpha val="100000"/>
                </a:srgbClr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marL="12700" algn="l" rtl="0" eaLnBrk="0">
              <a:lnSpc>
                <a:spcPct val="95000"/>
              </a:lnSpc>
            </a:pPr>
            <a:r>
              <a:rPr sz="1400" kern="0" dirty="0">
                <a:ln w="5103" cap="flat" cmpd="sng">
                  <a:solidFill>
                    <a:srgbClr val="FFFF00">
                      <a:alpha val="100000"/>
                    </a:srgbClr>
                  </a:solidFill>
                  <a:prstDash val="solid"/>
                  <a:bevel/>
                </a:ln>
                <a:solidFill>
                  <a:srgbClr val="FFFF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7 meters Shangpin Apple Crysta (Big Bed)</a:t>
            </a:r>
            <a:endParaRPr lang="en-US" altLang="en-US" sz="1400" dirty="0"/>
          </a:p>
        </p:txBody>
      </p:sp>
      <p:pic>
        <p:nvPicPr>
          <p:cNvPr id="20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5616625" y="271906"/>
            <a:ext cx="3421379" cy="1935480"/>
          </a:xfrm>
          <a:prstGeom prst="rect">
            <a:avLst/>
          </a:prstGeom>
        </p:spPr>
      </p:pic>
      <p:graphicFrame>
        <p:nvGraphicFramePr>
          <p:cNvPr id="22" name="table 22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48895" y="1812925"/>
          <a:ext cx="3074670" cy="4767580"/>
        </p:xfrm>
        <a:graphic>
          <a:graphicData uri="http://schemas.openxmlformats.org/drawingml/2006/table">
            <a:tbl>
              <a:tblPr/>
              <a:tblGrid>
                <a:gridCol w="1312545"/>
                <a:gridCol w="1762125"/>
              </a:tblGrid>
              <a:tr h="623570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</a:pPr>
                      <a:r>
                        <a:rPr sz="1600" kern="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7 -meter apple cabin large bed version model</a:t>
                      </a:r>
                      <a:endParaRPr sz="1600" kern="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45">
                <a:tc>
                  <a:txBody>
                    <a:bodyPr/>
                    <a:lstStyle/>
                    <a:p>
                      <a:pPr algn="ctr" rtl="0" eaLnBrk="0">
                        <a:lnSpc>
                          <a:spcPct val="199000"/>
                        </a:lnSpc>
                      </a:pPr>
                      <a:endParaRPr lang="en-US" altLang="en-US" sz="100" dirty="0"/>
                    </a:p>
                    <a:p>
                      <a:pPr marL="17780" algn="ctr" rtl="0" eaLnBrk="0">
                        <a:lnSpc>
                          <a:spcPct val="99000"/>
                        </a:lnSpc>
                      </a:pPr>
                      <a:r>
                        <a:rPr sz="900" b="1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Basic parameters</a:t>
                      </a:r>
                      <a:endParaRPr sz="900" b="1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0">
                        <a:lnSpc>
                          <a:spcPct val="198000"/>
                        </a:lnSpc>
                      </a:pPr>
                      <a:r>
                        <a:rPr sz="900" b="1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Basic</a:t>
                      </a:r>
                      <a:r>
                        <a:rPr lang="en-US" sz="900" b="1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sz="900" b="1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configuration</a:t>
                      </a:r>
                      <a:endParaRPr sz="900" b="1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19685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b="1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Vehicle model</a:t>
                      </a:r>
                      <a:endParaRPr sz="900" b="1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</a:pPr>
                      <a:endParaRPr lang="en-US" altLang="en-US" sz="200" dirty="0"/>
                    </a:p>
                    <a:p>
                      <a:pPr marL="546735" algn="l" rtl="0" eaLnBrk="0">
                        <a:lnSpc>
                          <a:spcPct val="92000"/>
                        </a:lnSpc>
                      </a:pPr>
                      <a:r>
                        <a:rPr sz="9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ST</a:t>
                      </a:r>
                      <a:r>
                        <a:rPr sz="900" b="1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8651G04-B1</a:t>
                      </a:r>
                      <a:endParaRPr lang="en-US" altLang="en-US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16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</a:pPr>
                      <a:endParaRPr lang="en-US" altLang="en-US" sz="200" dirty="0"/>
                    </a:p>
                    <a:p>
                      <a:pPr marL="17145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physical dimension	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8000"/>
                        </a:lnSpc>
                      </a:pPr>
                      <a:endParaRPr lang="en-US" altLang="en-US" sz="200" dirty="0"/>
                    </a:p>
                    <a:p>
                      <a:pPr marL="19050" algn="l" rtl="0" eaLnBrk="0">
                        <a:lnSpc>
                          <a:spcPct val="92000"/>
                        </a:lnSpc>
                        <a:spcBef>
                          <a:spcPts val="0"/>
                        </a:spcBef>
                      </a:pPr>
                      <a:r>
                        <a:rPr sz="9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7300*3060*3260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mm</a:t>
                      </a:r>
                      <a:endParaRPr lang="en-US" altLang="en-US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11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8000"/>
                        </a:lnSpc>
                      </a:pPr>
                      <a:endParaRPr lang="en-US" altLang="en-US" sz="1000" dirty="0"/>
                    </a:p>
                    <a:p>
                      <a:pPr marL="19050" algn="l" rtl="0" eaLnBrk="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Body length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</a:pPr>
                      <a:r>
                        <a:rPr sz="900" kern="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6060mm (without air -conditioning racks and traction racks)</a:t>
                      </a:r>
                      <a:endParaRPr sz="900" kern="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  <a:p>
                      <a:pPr marL="17145" algn="l" rtl="0" eaLnBrk="0">
                        <a:lnSpc>
                          <a:spcPct val="113000"/>
                        </a:lnSpc>
                        <a:spcBef>
                          <a:spcPts val="5"/>
                        </a:spcBef>
                      </a:pPr>
                      <a:r>
                        <a:rPr sz="900" kern="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  6370mm (with air conditioning frame)</a:t>
                      </a:r>
                      <a:endParaRPr sz="900" kern="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  <a:p>
                      <a:pPr marL="17145" algn="l" rtl="0" eaLnBrk="0">
                        <a:lnSpc>
                          <a:spcPct val="113000"/>
                        </a:lnSpc>
                        <a:spcBef>
                          <a:spcPts val="5"/>
                        </a:spcBef>
                      </a:pPr>
                      <a:r>
                        <a:rPr sz="900" kern="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7300mm (with a leader)</a:t>
                      </a:r>
                      <a:endParaRPr sz="900" kern="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200" dirty="0"/>
                    </a:p>
                    <a:p>
                      <a:pPr marL="19050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Net size in the car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0000"/>
                        </a:lnSpc>
                      </a:pPr>
                      <a:endParaRPr lang="en-US" altLang="en-US" sz="200" dirty="0"/>
                    </a:p>
                    <a:p>
                      <a:pPr marL="22860" algn="l" rtl="0" eaLnBrk="0">
                        <a:lnSpc>
                          <a:spcPct val="92000"/>
                        </a:lnSpc>
                        <a:spcBef>
                          <a:spcPts val="0"/>
                        </a:spcBef>
                      </a:pPr>
                      <a:r>
                        <a:rPr sz="9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5884*2884*22</a:t>
                      </a: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68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mm</a:t>
                      </a:r>
                      <a:endParaRPr lang="en-US" altLang="en-US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6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200" dirty="0"/>
                    </a:p>
                    <a:p>
                      <a:pPr marL="28575" algn="l" rtl="0" eaLnBrk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Interior space</a:t>
                      </a:r>
                      <a:endParaRPr sz="9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200" dirty="0"/>
                    </a:p>
                    <a:p>
                      <a:pPr marL="63500" algn="l" rtl="0" eaLnBrk="0">
                        <a:lnSpc>
                          <a:spcPct val="99000"/>
                        </a:lnSpc>
                      </a:pP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16.97 square meters</a:t>
                      </a:r>
                      <a:endParaRPr sz="900" kern="0" spc="5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200" dirty="0"/>
                    </a:p>
                    <a:p>
                      <a:pPr marL="17780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Number of bed shops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200" dirty="0"/>
                    </a:p>
                    <a:p>
                      <a:pPr marL="13970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Double bed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200" dirty="0"/>
                    </a:p>
                    <a:p>
                      <a:pPr marL="17145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Number of residents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0000"/>
                        </a:lnSpc>
                      </a:pPr>
                      <a:endParaRPr lang="en-US" altLang="en-US" sz="200" dirty="0"/>
                    </a:p>
                    <a:p>
                      <a:pPr marL="19685" algn="l" rtl="0" eaLnBrk="0">
                        <a:lnSpc>
                          <a:spcPct val="92000"/>
                        </a:lnSpc>
                        <a:spcBef>
                          <a:spcPts val="0"/>
                        </a:spcBef>
                      </a:pPr>
                      <a:r>
                        <a:rPr sz="9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</a:t>
                      </a:r>
                      <a:endParaRPr lang="en-US" altLang="en-US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4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200" dirty="0"/>
                    </a:p>
                    <a:p>
                      <a:pPr marL="16510" algn="l" rtl="0" eaLnBrk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Vehicle equipment quality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70000"/>
                        </a:lnSpc>
                      </a:pPr>
                      <a:endParaRPr lang="en-US" altLang="en-US" sz="100" dirty="0"/>
                    </a:p>
                    <a:p>
                      <a:pPr marL="19685" algn="l" rtl="0" eaLnBrk="0">
                        <a:lnSpc>
                          <a:spcPts val="1285"/>
                        </a:lnSpc>
                      </a:pPr>
                      <a:r>
                        <a:rPr sz="9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2820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kg</a:t>
                      </a:r>
                      <a:endParaRPr lang="en-US" altLang="en-US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200" dirty="0"/>
                    </a:p>
                    <a:p>
                      <a:pPr marL="17780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Wheelbase</a:t>
                      </a:r>
                      <a:endParaRPr sz="9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0000"/>
                        </a:lnSpc>
                      </a:pPr>
                      <a:endParaRPr lang="en-US" altLang="en-US" sz="200" dirty="0"/>
                    </a:p>
                    <a:p>
                      <a:pPr marL="13335" algn="l" rtl="0" eaLnBrk="0">
                        <a:lnSpc>
                          <a:spcPct val="92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4422</a:t>
                      </a: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mm</a:t>
                      </a:r>
                      <a:endParaRPr lang="en-US" altLang="en-US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200" dirty="0"/>
                    </a:p>
                    <a:p>
                      <a:pPr marL="19050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Number of a shafts</a:t>
                      </a:r>
                      <a:endParaRPr sz="9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200" dirty="0"/>
                    </a:p>
                    <a:p>
                      <a:pPr marL="14605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Single axle</a:t>
                      </a:r>
                      <a:endParaRPr sz="9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</a:pPr>
                      <a:endParaRPr lang="en-US" altLang="en-US" sz="200" dirty="0"/>
                    </a:p>
                    <a:p>
                      <a:pPr marL="17780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Tire size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66000"/>
                        </a:lnSpc>
                      </a:pPr>
                      <a:endParaRPr lang="en-US" altLang="en-US" sz="100" dirty="0"/>
                    </a:p>
                    <a:p>
                      <a:pPr marL="20320" algn="l" rtl="0" eaLnBrk="0">
                        <a:lnSpc>
                          <a:spcPts val="1285"/>
                        </a:lnSpc>
                      </a:pPr>
                      <a:r>
                        <a:rPr sz="9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ST</a:t>
                      </a: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225/75R15</a:t>
                      </a:r>
                      <a:endParaRPr lang="en-US" altLang="en-US" sz="9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200" dirty="0"/>
                    </a:p>
                    <a:p>
                      <a:pPr marL="18415" algn="l" rtl="0" eaLnBrk="0">
                        <a:lnSpc>
                          <a:spcPct val="99000"/>
                        </a:lnSpc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Way of travel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200" dirty="0"/>
                    </a:p>
                    <a:p>
                      <a:pPr marL="16510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Traction</a:t>
                      </a:r>
                      <a:endParaRPr sz="9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200" dirty="0"/>
                    </a:p>
                    <a:p>
                      <a:pPr marL="18415" algn="l" rtl="0" eaLnBrk="0">
                        <a:lnSpc>
                          <a:spcPct val="99000"/>
                        </a:lnSpc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Brake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300" dirty="0"/>
                    </a:p>
                    <a:p>
                      <a:pPr marL="14605" algn="l" rtl="0" eaLnBrk="0">
                        <a:lnSpc>
                          <a:spcPct val="91000"/>
                        </a:lnSpc>
                      </a:pPr>
                      <a:r>
                        <a:rPr sz="9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none</a:t>
                      </a:r>
                      <a:endParaRPr sz="900" kern="0" spc="6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200" dirty="0"/>
                    </a:p>
                    <a:p>
                      <a:pPr marL="17780" algn="l" rtl="0" eaLnBrk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Chassis</a:t>
                      </a:r>
                      <a:endParaRPr sz="9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200" dirty="0"/>
                    </a:p>
                    <a:p>
                      <a:pPr marL="13970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Dalvation steel pipe welding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table 24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3157855" y="2136775"/>
          <a:ext cx="2989580" cy="4441190"/>
        </p:xfrm>
        <a:graphic>
          <a:graphicData uri="http://schemas.openxmlformats.org/drawingml/2006/table">
            <a:tbl>
              <a:tblPr/>
              <a:tblGrid>
                <a:gridCol w="1126490"/>
                <a:gridCol w="1863090"/>
              </a:tblGrid>
              <a:tr h="236855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2000"/>
                        </a:lnSpc>
                      </a:pPr>
                      <a:endParaRPr lang="en-US" altLang="en-US" sz="500" dirty="0"/>
                    </a:p>
                    <a:p>
                      <a:pPr marL="18415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b="1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Furniture and interior configuration</a:t>
                      </a:r>
                      <a:endParaRPr sz="900" b="1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9000"/>
                        </a:lnSpc>
                      </a:pPr>
                      <a:endParaRPr lang="en-US" altLang="en-US" sz="100" dirty="0"/>
                    </a:p>
                    <a:p>
                      <a:pPr marL="19050" algn="l" rtl="0" eaLnBrk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Furniture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9000"/>
                        </a:lnSpc>
                      </a:pPr>
                      <a:endParaRPr lang="en-US" altLang="en-US" sz="100" dirty="0"/>
                    </a:p>
                    <a:p>
                      <a:pPr marL="14605" algn="l" rtl="0" eaLnBrk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Light luxury style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9000"/>
                        </a:lnSpc>
                      </a:pPr>
                      <a:endParaRPr lang="en-US" altLang="en-US" sz="100" dirty="0"/>
                    </a:p>
                    <a:p>
                      <a:pPr marL="19050" algn="l" rtl="0" eaLnBrk="0">
                        <a:lnSpc>
                          <a:spcPct val="99000"/>
                        </a:lnSpc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Carriage material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13970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Composite Sician Tan Board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89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0000"/>
                        </a:lnSpc>
                      </a:pPr>
                      <a:endParaRPr lang="en-US" altLang="en-US" sz="100" dirty="0"/>
                    </a:p>
                    <a:p>
                      <a:pPr marL="19050" algn="l" rtl="0" eaLnBrk="0">
                        <a:lnSpc>
                          <a:spcPct val="100000"/>
                        </a:lnSpc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the color of car	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8000"/>
                        </a:lnSpc>
                      </a:pPr>
                      <a:endParaRPr lang="en-US" altLang="en-US" sz="100" dirty="0"/>
                    </a:p>
                    <a:p>
                      <a:pPr marL="24765" algn="l" rtl="0" eaLnBrk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White</a:t>
                      </a:r>
                      <a:endParaRPr sz="900" kern="0" spc="4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19050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Body decoration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9000"/>
                        </a:lnSpc>
                      </a:pPr>
                      <a:endParaRPr lang="en-US" altLang="en-US" sz="100" dirty="0"/>
                    </a:p>
                    <a:p>
                      <a:pPr marL="22225" algn="l" rtl="0" eaLnBrk="0">
                        <a:lnSpc>
                          <a:spcPct val="99000"/>
                        </a:lnSpc>
                      </a:pPr>
                      <a:r>
                        <a:rPr sz="900" kern="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UV -resistant ultraviolet special car sticker</a:t>
                      </a:r>
                      <a:endParaRPr sz="900" kern="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9000"/>
                        </a:lnSpc>
                      </a:pPr>
                      <a:endParaRPr lang="en-US" altLang="en-US" sz="100" dirty="0"/>
                    </a:p>
                    <a:p>
                      <a:pPr marL="19050" algn="l" rtl="0" eaLnBrk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Furniture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9000"/>
                        </a:lnSpc>
                      </a:pPr>
                      <a:endParaRPr lang="en-US" altLang="en-US" sz="100" dirty="0"/>
                    </a:p>
                    <a:p>
                      <a:pPr marL="22225" algn="l" rtl="0" eaLnBrk="0">
                        <a:lnSpc>
                          <a:spcPct val="99000"/>
                        </a:lnSpc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E0 solid wood multi -layer board</a:t>
                      </a:r>
                      <a:endParaRPr sz="900" kern="0" spc="7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Furniture decorative stickers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6000"/>
                        </a:lnSpc>
                      </a:pPr>
                      <a:endParaRPr lang="en-US" altLang="en-US" sz="100" dirty="0"/>
                    </a:p>
                    <a:p>
                      <a:pPr marL="15240" indent="6985" algn="l" rtl="0" eaLnBrk="0">
                        <a:lnSpc>
                          <a:spcPct val="105000"/>
                        </a:lnSpc>
                        <a:spcBef>
                          <a:spcPts val="0"/>
                        </a:spcBef>
                      </a:pPr>
                      <a:r>
                        <a:rPr sz="900" kern="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PVC membrane panel, pattern; vacuum suction attachment technology</a:t>
                      </a:r>
                      <a:endParaRPr sz="900" kern="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24130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Privacy curtain</a:t>
                      </a:r>
                      <a:endParaRPr sz="900" kern="0" spc="7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7000"/>
                        </a:lnSpc>
                      </a:pPr>
                      <a:endParaRPr lang="en-US" altLang="en-US" sz="100" dirty="0"/>
                    </a:p>
                    <a:p>
                      <a:pPr marL="13335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have</a:t>
                      </a:r>
                      <a:endParaRPr sz="900" kern="0" spc="7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17145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floor	</a:t>
                      </a:r>
                      <a:endParaRPr sz="9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20955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Brand floor</a:t>
                      </a:r>
                      <a:endParaRPr sz="900" kern="0" spc="7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17145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sofa</a:t>
                      </a:r>
                      <a:endParaRPr sz="9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0000"/>
                        </a:lnSpc>
                      </a:pPr>
                      <a:endParaRPr lang="en-US" altLang="en-US" sz="100" dirty="0"/>
                    </a:p>
                    <a:p>
                      <a:pPr marL="14605" algn="l" rtl="0" eaLnBrk="0">
                        <a:lnSpc>
                          <a:spcPct val="100000"/>
                        </a:lnSpc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High -end leather sofa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55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19050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b="1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Snursement upper and lower water road system configuration</a:t>
                      </a:r>
                      <a:endParaRPr sz="900" b="1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7000"/>
                        </a:lnSpc>
                      </a:pPr>
                      <a:endParaRPr lang="en-US" altLang="en-US" sz="100" dirty="0"/>
                    </a:p>
                    <a:p>
                      <a:pPr marL="19685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bathroom</a:t>
                      </a:r>
                      <a:endParaRPr sz="9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9000"/>
                        </a:lnSpc>
                      </a:pPr>
                      <a:endParaRPr lang="en-US" altLang="en-US" sz="100" dirty="0"/>
                    </a:p>
                    <a:p>
                      <a:pPr marL="14605" algn="l" rtl="0" eaLnBrk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Wet and wet separation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</a:pPr>
                      <a:endParaRPr lang="en-US" altLang="en-US" sz="200" dirty="0"/>
                    </a:p>
                    <a:p>
                      <a:pPr marL="26035" algn="l" rtl="0" eaLnBrk="0">
                        <a:lnSpc>
                          <a:spcPct val="95000"/>
                        </a:lnSpc>
                        <a:spcBef>
                          <a:spcPts val="0"/>
                        </a:spcBef>
                      </a:pPr>
                      <a:r>
                        <a:rPr sz="9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Ceiling</a:t>
                      </a:r>
                      <a:endParaRPr sz="900" kern="0" spc="5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9000"/>
                        </a:lnSpc>
                      </a:pPr>
                      <a:endParaRPr lang="en-US" altLang="en-US" sz="100" dirty="0"/>
                    </a:p>
                    <a:p>
                      <a:pPr marL="13335" algn="l" rtl="0" eaLnBrk="0">
                        <a:lnSpc>
                          <a:spcPct val="99000"/>
                        </a:lnSpc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Integrated ceiling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17780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sink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13335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Square -shaped washbasin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17780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shower head	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20955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Brand shower</a:t>
                      </a:r>
                      <a:endParaRPr sz="900" kern="0" spc="7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89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17780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Shower room	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0000"/>
                        </a:lnSpc>
                      </a:pPr>
                      <a:endParaRPr lang="en-US" altLang="en-US" sz="100" dirty="0"/>
                    </a:p>
                    <a:p>
                      <a:pPr marL="13970" algn="l" rtl="0" eaLnBrk="0">
                        <a:lnSpc>
                          <a:spcPct val="100000"/>
                        </a:lnSpc>
                      </a:pPr>
                      <a:r>
                        <a:rPr sz="900" kern="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Rock board+UV board with glass sliding door</a:t>
                      </a:r>
                      <a:endParaRPr sz="900" kern="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18415" algn="l" rtl="0" eaLnBrk="0">
                        <a:lnSpc>
                          <a:spcPct val="99000"/>
                        </a:lnSpc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Toilet</a:t>
                      </a:r>
                      <a:endParaRPr sz="9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9000"/>
                        </a:lnSpc>
                      </a:pPr>
                      <a:endParaRPr lang="en-US" altLang="en-US" sz="100" dirty="0"/>
                    </a:p>
                    <a:p>
                      <a:pPr marL="20320" algn="l" rtl="0" eaLnBrk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Ceramic smart toilet</a:t>
                      </a:r>
                      <a:endParaRPr sz="9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1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19050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Method of upper and lower water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9000"/>
                        </a:lnSpc>
                      </a:pPr>
                      <a:endParaRPr lang="en-US" altLang="en-US" sz="100" dirty="0"/>
                    </a:p>
                    <a:p>
                      <a:pPr marL="13335" algn="l" rtl="0" eaLnBrk="0">
                        <a:lnSpc>
                          <a:spcPct val="99000"/>
                        </a:lnSpc>
                      </a:pPr>
                      <a:r>
                        <a:rPr sz="900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External pressure water source, direct discharge</a:t>
                      </a:r>
                      <a:endParaRPr sz="900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6" name="table 26"/>
          <p:cNvGraphicFramePr>
            <a:graphicFrameLocks noGrp="1"/>
          </p:cNvGraphicFramePr>
          <p:nvPr/>
        </p:nvGraphicFramePr>
        <p:xfrm>
          <a:off x="6223952" y="2854959"/>
          <a:ext cx="2878455" cy="3638550"/>
        </p:xfrm>
        <a:graphic>
          <a:graphicData uri="http://schemas.openxmlformats.org/drawingml/2006/table">
            <a:tbl>
              <a:tblPr/>
              <a:tblGrid>
                <a:gridCol w="1122045"/>
                <a:gridCol w="1756410"/>
              </a:tblGrid>
              <a:tr h="214630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</a:pPr>
                      <a:endParaRPr lang="en-US" altLang="en-US" sz="200" dirty="0"/>
                    </a:p>
                    <a:p>
                      <a:pPr marL="23495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b="1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Electrical configuration</a:t>
                      </a:r>
                      <a:endParaRPr sz="900" b="1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Power supply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500" dirty="0"/>
                    </a:p>
                    <a:p>
                      <a:pPr marL="13335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External 220V power supply</a:t>
                      </a:r>
                      <a:endParaRPr sz="900" kern="0" spc="7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17780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Electricity collection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13970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Plug in card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19685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Power distribution control cabinet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9000"/>
                        </a:lnSpc>
                      </a:pPr>
                      <a:endParaRPr lang="en-US" altLang="en-US" sz="100" dirty="0"/>
                    </a:p>
                    <a:p>
                      <a:pPr marL="13970" algn="l" rtl="0" eaLnBrk="0">
                        <a:lnSpc>
                          <a:spcPct val="99000"/>
                        </a:lnSpc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Steel spraying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</a:pPr>
                      <a:endParaRPr lang="en-US" altLang="en-US" sz="200" dirty="0"/>
                    </a:p>
                    <a:p>
                      <a:pPr marL="19685" algn="l" rtl="0" eaLnBrk="0">
                        <a:lnSpc>
                          <a:spcPct val="95000"/>
                        </a:lnSpc>
                        <a:spcBef>
                          <a:spcPts val="0"/>
                        </a:spcBef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Light</a:t>
                      </a:r>
                      <a:endParaRPr sz="900" kern="0" spc="7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9000"/>
                        </a:lnSpc>
                      </a:pPr>
                      <a:endParaRPr lang="en-US" altLang="en-US" sz="100" dirty="0"/>
                    </a:p>
                    <a:p>
                      <a:pPr marL="15240" algn="l" rtl="0" eaLnBrk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Indoor lighting 220V</a:t>
                      </a:r>
                      <a:endParaRPr sz="900" kern="0" spc="7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1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19685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Water heater</a:t>
                      </a:r>
                      <a:endParaRPr sz="9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41000"/>
                        </a:lnSpc>
                      </a:pPr>
                      <a:endParaRPr lang="en-US" altLang="en-US" sz="100" dirty="0"/>
                    </a:p>
                    <a:p>
                      <a:pPr marL="27940" algn="l" rtl="0" eaLnBrk="0">
                        <a:lnSpc>
                          <a:spcPts val="1285"/>
                        </a:lnSpc>
                      </a:pPr>
                      <a:r>
                        <a:rPr sz="9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Brand water heater 2000W/60L</a:t>
                      </a:r>
                      <a:endParaRPr sz="900" kern="0" spc="6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</a:pPr>
                      <a:endParaRPr lang="en-US" altLang="en-US" sz="200" dirty="0"/>
                    </a:p>
                    <a:p>
                      <a:pPr marL="17780" algn="l" rtl="0" eaLnBrk="0">
                        <a:lnSpc>
                          <a:spcPct val="97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Wind and warm bath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9000"/>
                        </a:lnSpc>
                      </a:pPr>
                      <a:endParaRPr lang="en-US" altLang="en-US" sz="100" dirty="0"/>
                    </a:p>
                    <a:p>
                      <a:pPr marL="20955" algn="l" rtl="0" eaLnBrk="0">
                        <a:lnSpc>
                          <a:spcPct val="99000"/>
                        </a:lnSpc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Brand Yuba</a:t>
                      </a:r>
                      <a:endParaRPr sz="900" kern="0" spc="7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9000"/>
                        </a:lnSpc>
                      </a:pPr>
                      <a:endParaRPr lang="en-US" altLang="en-US" sz="100" dirty="0"/>
                    </a:p>
                    <a:p>
                      <a:pPr marL="17780" algn="l" rtl="0" eaLnBrk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air conditioner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13970" algn="l" rtl="0" eaLnBrk="0">
                        <a:lnSpc>
                          <a:spcPct val="99000"/>
                        </a:lnSpc>
                      </a:pPr>
                      <a:r>
                        <a:rPr sz="9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Air conditioner 1.5P</a:t>
                      </a:r>
                      <a:endParaRPr sz="900" kern="0" spc="6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20320" algn="l" rtl="0" eaLnBrk="0">
                        <a:lnSpc>
                          <a:spcPct val="99000"/>
                        </a:lnSpc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refrigerator	</a:t>
                      </a:r>
                      <a:endParaRPr sz="900" kern="0" spc="7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9000"/>
                        </a:lnSpc>
                      </a:pPr>
                      <a:endParaRPr lang="en-US" altLang="en-US" sz="100" dirty="0"/>
                    </a:p>
                    <a:p>
                      <a:pPr marL="20955" algn="l" rtl="0" eaLnBrk="0">
                        <a:lnSpc>
                          <a:spcPct val="99000"/>
                        </a:lnSpc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Brand commercial refrigerator</a:t>
                      </a:r>
                      <a:endParaRPr sz="9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20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19685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b="1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Body accessory</a:t>
                      </a:r>
                      <a:endParaRPr sz="900" b="1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1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19050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Door</a:t>
                      </a:r>
                      <a:endParaRPr sz="9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0000"/>
                        </a:lnSpc>
                      </a:pPr>
                      <a:endParaRPr lang="en-US" altLang="en-US" sz="100" dirty="0"/>
                    </a:p>
                    <a:p>
                      <a:pPr marL="19685" algn="l" rtl="0" eaLnBrk="0">
                        <a:lnSpc>
                          <a:spcPct val="100000"/>
                        </a:lnSpc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Broken bridge aluminum double -layer hollow glass</a:t>
                      </a:r>
                      <a:endParaRPr sz="9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9000"/>
                        </a:lnSpc>
                      </a:pPr>
                      <a:endParaRPr lang="en-US" altLang="en-US" sz="100" dirty="0"/>
                    </a:p>
                    <a:p>
                      <a:pPr marL="27305" algn="l" rtl="0" eaLnBrk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Access control system</a:t>
                      </a:r>
                      <a:endParaRPr sz="900" kern="0" spc="7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9000"/>
                        </a:lnSpc>
                      </a:pPr>
                      <a:endParaRPr lang="en-US" altLang="en-US" sz="100" dirty="0"/>
                    </a:p>
                    <a:p>
                      <a:pPr marL="13970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9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mechanical lock</a:t>
                      </a:r>
                      <a:endParaRPr sz="9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9000"/>
                        </a:lnSpc>
                      </a:pPr>
                      <a:endParaRPr lang="en-US" altLang="en-US" sz="100" dirty="0"/>
                    </a:p>
                    <a:p>
                      <a:pPr marL="19050" algn="l" rtl="0" eaLnBrk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Window</a:t>
                      </a:r>
                      <a:endParaRPr sz="9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0000"/>
                        </a:lnSpc>
                      </a:pPr>
                      <a:endParaRPr lang="en-US" altLang="en-US" sz="100" dirty="0"/>
                    </a:p>
                    <a:p>
                      <a:pPr marL="19685" algn="l" rtl="0" eaLnBrk="0">
                        <a:lnSpc>
                          <a:spcPct val="100000"/>
                        </a:lnSpc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Broken bridge aluminum double -layer hollow glass</a:t>
                      </a:r>
                      <a:endParaRPr sz="9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" name="group 4"/>
          <p:cNvGrpSpPr/>
          <p:nvPr/>
        </p:nvGrpSpPr>
        <p:grpSpPr>
          <a:xfrm rot="21600000">
            <a:off x="0" y="6571386"/>
            <a:ext cx="9144000" cy="286613"/>
            <a:chOff x="0" y="0"/>
            <a:chExt cx="9144000" cy="286613"/>
          </a:xfrm>
        </p:grpSpPr>
        <p:pic>
          <p:nvPicPr>
            <p:cNvPr id="28" name="picture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21600000">
              <a:off x="0" y="0"/>
              <a:ext cx="9144000" cy="286613"/>
            </a:xfrm>
            <a:prstGeom prst="rect">
              <a:avLst/>
            </a:prstGeom>
          </p:spPr>
        </p:pic>
        <p:sp>
          <p:nvSpPr>
            <p:cNvPr id="30" name="textbox 30"/>
            <p:cNvSpPr/>
            <p:nvPr/>
          </p:nvSpPr>
          <p:spPr>
            <a:xfrm>
              <a:off x="-12700" y="-12700"/>
              <a:ext cx="9169400" cy="312420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15000"/>
                </a:lnSpc>
              </a:pPr>
              <a:endParaRPr lang="en-US" altLang="en-US" sz="400" dirty="0"/>
            </a:p>
            <a:p>
              <a:pPr algn="ctr"/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Shan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dong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Shi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tuo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RV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Group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sz="1100" b="1" dirty="0" smtClean="0">
                  <a:solidFill>
                    <a:schemeClr val="bg1"/>
                  </a:solidFill>
                  <a:sym typeface="+mn-ea"/>
                </a:rPr>
                <a:t>Co.,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Ltd. </a:t>
              </a:r>
              <a:endParaRPr lang="en-US" altLang="en-US" sz="1100" dirty="0"/>
            </a:p>
          </p:txBody>
        </p:sp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242*373"/>
  <p:tag name="TABLE_ENDDRAG_RECT" val="3*141*242*373"/>
</p:tagLst>
</file>

<file path=ppt/tags/tag2.xml><?xml version="1.0" encoding="utf-8"?>
<p:tagLst xmlns:p="http://schemas.openxmlformats.org/presentationml/2006/main">
  <p:tag name="TABLE_ENDDRAG_ORIGIN_RECT" val="235*339"/>
  <p:tag name="TABLE_ENDDRAG_RECT" val="248*177*235*339"/>
</p:tagLst>
</file>

<file path=ppt/tags/tag3.xml><?xml version="1.0" encoding="utf-8"?>
<p:tagLst xmlns:p="http://schemas.openxmlformats.org/presentationml/2006/main">
  <p:tag name="commondata" val="eyJoZGlkIjoiMTYzNWU2MDgyM2RhMzdhYTk5YmRlZDQ5NDgwNDBmOTMifQ==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2389</Words>
  <Application>WPS 演示</Application>
  <PresentationFormat/>
  <Paragraphs>209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黑体</vt:lpstr>
      <vt:lpstr>微软雅黑</vt:lpstr>
      <vt:lpstr>Arial Unicode MS</vt:lpstr>
      <vt:lpstr>Calibri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2</cp:revision>
  <dcterms:created xsi:type="dcterms:W3CDTF">2023-10-30T09:22:00Z</dcterms:created>
  <dcterms:modified xsi:type="dcterms:W3CDTF">2023-10-31T08:17:54Z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2023-10-31T01:03:26Z</vt:filetime>
  </property>
  <property fmtid="{D5CDD505-2E9C-101B-9397-08002B2CF9AE}" pid="4" name="ICV">
    <vt:lpwstr>239196091EE6465392281A836B311B25_12</vt:lpwstr>
  </property>
  <property fmtid="{D5CDD505-2E9C-101B-9397-08002B2CF9AE}" pid="5" name="KSOProductBuildVer">
    <vt:lpwstr>2052-12.1.0.15712</vt:lpwstr>
  </property>
</Properties>
</file>