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tags" Target="../tags/tag1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1600000">
            <a:off x="0" y="4329684"/>
            <a:ext cx="9144000" cy="2528315"/>
            <a:chOff x="0" y="0"/>
            <a:chExt cx="9144000" cy="252831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9144000" cy="2528315"/>
            </a:xfrm>
            <a:prstGeom prst="rect">
              <a:avLst/>
            </a:prstGeom>
          </p:spPr>
        </p:pic>
        <p:sp>
          <p:nvSpPr>
            <p:cNvPr id="4" name="textbox 4"/>
            <p:cNvSpPr/>
            <p:nvPr/>
          </p:nvSpPr>
          <p:spPr>
            <a:xfrm>
              <a:off x="-12700" y="-12700"/>
              <a:ext cx="9169400" cy="255397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2000"/>
                </a:lnSpc>
              </a:pPr>
              <a:endParaRPr lang="en-US" altLang="en-US" sz="1000" dirty="0"/>
            </a:p>
            <a:p>
              <a:pPr algn="ctr"/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Shan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dong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Shi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tuo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RV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Group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sz="1100" b="1" dirty="0" smtClean="0">
                  <a:solidFill>
                    <a:schemeClr val="bg1"/>
                  </a:solidFill>
                  <a:sym typeface="+mn-ea"/>
                </a:rPr>
                <a:t>Co.,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Ltd. </a:t>
              </a:r>
              <a:endParaRPr lang="zh-CN" altLang="en-US" sz="1100" b="1" dirty="0" smtClean="0">
                <a:solidFill>
                  <a:schemeClr val="bg1"/>
                </a:solidFill>
                <a:sym typeface="+mn-ea"/>
              </a:endParaRP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0668" y="2068068"/>
            <a:ext cx="2971800" cy="2202179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3060065" y="2060447"/>
            <a:ext cx="2945891" cy="2191511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112763" y="2078736"/>
            <a:ext cx="2881884" cy="2191511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931663" y="347471"/>
            <a:ext cx="3570732" cy="1624584"/>
          </a:xfrm>
          <a:prstGeom prst="rect">
            <a:avLst/>
          </a:prstGeom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0" y="0"/>
            <a:ext cx="2700527" cy="202539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21600000">
            <a:off x="0" y="0"/>
            <a:ext cx="9144000" cy="332613"/>
            <a:chOff x="0" y="0"/>
            <a:chExt cx="9144000" cy="332613"/>
          </a:xfrm>
        </p:grpSpPr>
        <p:pic>
          <p:nvPicPr>
            <p:cNvPr id="16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1600000">
              <a:off x="0" y="0"/>
              <a:ext cx="9144000" cy="332613"/>
            </a:xfrm>
            <a:prstGeom prst="rect">
              <a:avLst/>
            </a:prstGeom>
          </p:spPr>
        </p:pic>
        <p:sp>
          <p:nvSpPr>
            <p:cNvPr id="18" name="textbox 18"/>
            <p:cNvSpPr/>
            <p:nvPr/>
          </p:nvSpPr>
          <p:spPr>
            <a:xfrm>
              <a:off x="-12700" y="-12700"/>
              <a:ext cx="9169400" cy="3581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46000"/>
                </a:lnSpc>
              </a:pPr>
              <a:endParaRPr lang="en-US" altLang="en-US" sz="200" dirty="0"/>
            </a:p>
            <a:p>
              <a:pPr algn="ctr"/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First  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 </a:t>
              </a:r>
              <a:r>
                <a:rPr sz="1100" b="1" dirty="0" smtClean="0">
                  <a:solidFill>
                    <a:schemeClr val="bg1"/>
                  </a:solidFill>
                  <a:sym typeface="+mn-ea"/>
                </a:rPr>
                <a:t>class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 / 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car               Be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born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for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leading </a:t>
              </a:r>
              <a:endParaRPr lang="zh-CN" altLang="en-US" sz="1100" b="1" dirty="0" smtClean="0">
                <a:solidFill>
                  <a:schemeClr val="bg1"/>
                </a:solidFill>
                <a:sym typeface="+mn-ea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600000">
            <a:off x="2362" y="1265620"/>
            <a:ext cx="4221834" cy="469735"/>
            <a:chOff x="-93980" y="-73660"/>
            <a:chExt cx="4221834" cy="469735"/>
          </a:xfrm>
        </p:grpSpPr>
        <p:pic>
          <p:nvPicPr>
            <p:cNvPr id="20" name="picture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21600000">
              <a:off x="0" y="0"/>
              <a:ext cx="4127854" cy="396075"/>
            </a:xfrm>
            <a:prstGeom prst="rect">
              <a:avLst/>
            </a:prstGeom>
          </p:spPr>
        </p:pic>
        <p:sp>
          <p:nvSpPr>
            <p:cNvPr id="22" name="textbox 22"/>
            <p:cNvSpPr/>
            <p:nvPr/>
          </p:nvSpPr>
          <p:spPr>
            <a:xfrm>
              <a:off x="-93980" y="-73660"/>
              <a:ext cx="4153534" cy="44450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2000"/>
                </a:lnSpc>
              </a:pPr>
              <a:endParaRPr lang="en-US" altLang="en-US" sz="600" dirty="0"/>
            </a:p>
            <a:p>
              <a:pPr marL="384810" algn="l" rtl="0" eaLnBrk="0">
                <a:lnSpc>
                  <a:spcPct val="95000"/>
                </a:lnSpc>
                <a:spcBef>
                  <a:spcPts val="0"/>
                </a:spcBef>
              </a:pPr>
              <a:r>
                <a:rPr sz="1200" kern="0" spc="10" dirty="0">
                  <a:ln w="5103" cap="flat" cmpd="sng">
                    <a:solidFill>
                      <a:srgbClr val="FFFFFF">
                        <a:alpha val="100000"/>
                      </a:srgbClr>
                    </a:solidFill>
                    <a:prstDash val="solid"/>
                    <a:bevel/>
                  </a:ln>
                  <a:solidFill>
                    <a:srgbClr val="FFFFFF">
                      <a:alpha val="100000"/>
                    </a:srgbClr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First-class trailer-mounted barrier-</a:t>
              </a:r>
              <a:r>
                <a:rPr sz="1200" kern="0" dirty="0">
                  <a:ln w="5103" cap="flat" cmpd="sng">
                    <a:solidFill>
                      <a:srgbClr val="FFFF00">
                        <a:alpha val="100000"/>
                      </a:srgbClr>
                    </a:solidFill>
                    <a:prstDash val="solid"/>
                    <a:bevel/>
                  </a:ln>
                  <a:solidFill>
                    <a:srgbClr val="FFFF00">
                      <a:alpha val="100000"/>
                    </a:srgbClr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9 meter Jane Love Parent-Child Starry Edition</a:t>
              </a:r>
              <a:endParaRPr sz="1200" kern="0" dirty="0">
                <a:ln w="5103" cap="flat" cmpd="sng">
                  <a:solidFill>
                    <a:srgbClr val="FFFF00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9144000" cy="2339340"/>
          </a:xfrm>
          <a:prstGeom prst="rect">
            <a:avLst/>
          </a:prstGeom>
        </p:spPr>
      </p:pic>
      <p:graphicFrame>
        <p:nvGraphicFramePr>
          <p:cNvPr id="26" name="table 26"/>
          <p:cNvGraphicFramePr>
            <a:graphicFrameLocks noGrp="1"/>
          </p:cNvGraphicFramePr>
          <p:nvPr/>
        </p:nvGraphicFramePr>
        <p:xfrm>
          <a:off x="29209" y="1982470"/>
          <a:ext cx="3989705" cy="4535805"/>
        </p:xfrm>
        <a:graphic>
          <a:graphicData uri="http://schemas.openxmlformats.org/drawingml/2006/table">
            <a:tbl>
              <a:tblPr/>
              <a:tblGrid>
                <a:gridCol w="1416685"/>
                <a:gridCol w="2573020"/>
              </a:tblGrid>
              <a:tr h="30352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900" dirty="0"/>
                    </a:p>
                    <a:p>
                      <a:pPr marL="22225" algn="l" rtl="0" eaLnBrk="0">
                        <a:lnSpc>
                          <a:spcPct val="88000"/>
                        </a:lnSpc>
                        <a:spcBef>
                          <a:spcPts val="0"/>
                        </a:spcBef>
                      </a:pPr>
                      <a:r>
                        <a:rPr sz="8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9m Jane Ai Parent -Child Starry Sky Edition Configuration Table</a:t>
                      </a:r>
                      <a:endParaRPr sz="800" b="1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Basic parameters	</a:t>
                      </a:r>
                      <a:endParaRPr sz="6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3000"/>
                        </a:lnSpc>
                      </a:pPr>
                      <a:endParaRPr lang="en-US" altLang="en-US" sz="100" dirty="0"/>
                    </a:p>
                    <a:p>
                      <a:pPr marL="1333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Basic configuration</a:t>
                      </a:r>
                      <a:endParaRPr sz="6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61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Vehicle model</a:t>
                      </a:r>
                      <a:endParaRPr sz="6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16510" algn="l" rtl="0" eaLnBrk="0">
                        <a:lnSpc>
                          <a:spcPct val="96000"/>
                        </a:lnSpc>
                        <a:spcBef>
                          <a:spcPts val="0"/>
                        </a:spcBef>
                      </a:pPr>
                      <a:r>
                        <a:rPr sz="600" b="1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</a:t>
                      </a:r>
                      <a:r>
                        <a:rPr sz="600" b="1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9890Y08-F1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ts val="74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physical dimension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200" dirty="0"/>
                    </a:p>
                    <a:p>
                      <a:pPr marL="16510" algn="l" rtl="0" eaLnBrk="0">
                        <a:lnSpc>
                          <a:spcPct val="96000"/>
                        </a:lnSpc>
                      </a:pPr>
                      <a:r>
                        <a:rPr sz="6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8380*3000*</a:t>
                      </a:r>
                      <a:r>
                        <a:rPr sz="6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3150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ts val="745"/>
                        </a:lnSpc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Net size in the car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200" dirty="0"/>
                    </a:p>
                    <a:p>
                      <a:pPr marL="17145" algn="l" rtl="0" eaLnBrk="0">
                        <a:lnSpc>
                          <a:spcPct val="96000"/>
                        </a:lnSpc>
                      </a:pPr>
                      <a:r>
                        <a:rPr sz="6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7310*2930*</a:t>
                      </a:r>
                      <a:r>
                        <a:rPr sz="6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2200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8000"/>
                        </a:lnSpc>
                      </a:pPr>
                      <a:endParaRPr lang="en-US" altLang="en-US" sz="100" dirty="0"/>
                    </a:p>
                    <a:p>
                      <a:pPr marL="2730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Interior space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00" dirty="0"/>
                    </a:p>
                    <a:p>
                      <a:pPr marL="4127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22 square meters</a:t>
                      </a:r>
                      <a:endParaRPr sz="600" kern="0" spc="7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bed shops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333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Big double bed+upper and lower shop single bed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residents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200" dirty="0"/>
                    </a:p>
                    <a:p>
                      <a:pPr marL="13335" algn="l" rtl="0" eaLnBrk="0">
                        <a:lnSpc>
                          <a:spcPct val="94000"/>
                        </a:lnSpc>
                        <a:spcBef>
                          <a:spcPts val="0"/>
                        </a:spcBef>
                      </a:pPr>
                      <a:r>
                        <a:rPr sz="6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Vehicle equipment quality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6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ts val="895"/>
                        </a:lnSpc>
                      </a:pPr>
                      <a:r>
                        <a:rPr sz="6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About（</a:t>
                      </a:r>
                      <a:r>
                        <a:rPr sz="6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3270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kg</a:t>
                      </a:r>
                      <a:r>
                        <a:rPr sz="6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Wheelbase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ct val="95000"/>
                        </a:lnSpc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5530</a:t>
                      </a: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mm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095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Number of a shafts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Single axle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Tire size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6000"/>
                        </a:lnSpc>
                      </a:pPr>
                      <a:endParaRPr lang="en-US" altLang="en-US" sz="100" dirty="0"/>
                    </a:p>
                    <a:p>
                      <a:pPr marL="17780" algn="l" rtl="0" eaLnBrk="0">
                        <a:lnSpc>
                          <a:spcPts val="895"/>
                        </a:lnSpc>
                      </a:pPr>
                      <a:r>
                        <a:rPr sz="6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</a:t>
                      </a:r>
                      <a:r>
                        <a:rPr sz="6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235/80</a:t>
                      </a:r>
                      <a:r>
                        <a:rPr sz="600" kern="0" spc="1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6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R16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Way of travel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524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Traction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Brake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ct val="95000"/>
                        </a:lnSpc>
                      </a:pPr>
                      <a:r>
                        <a:rPr sz="6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none</a:t>
                      </a:r>
                      <a:endParaRPr sz="600" kern="0" spc="7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Chassis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333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Galvanized steel pipe welded, rust -proof asphalt car paint</a:t>
                      </a:r>
                      <a:endParaRPr sz="600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b="1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 and interior configuration</a:t>
                      </a:r>
                      <a:endParaRPr sz="600" b="1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Walnut Simple Style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095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Carriage material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333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Composite Sician Tan Board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00" dirty="0"/>
                    </a:p>
                    <a:p>
                      <a:pPr marL="2095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the color of car	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200" dirty="0"/>
                    </a:p>
                    <a:p>
                      <a:pPr marL="2095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White</a:t>
                      </a:r>
                      <a:endParaRPr sz="600" kern="0" spc="5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095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Body decoration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UV -resistant ultraviolet special car sticker</a:t>
                      </a:r>
                      <a:endParaRPr sz="6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E0 solid wood multi -layer board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Furniture decorative stickers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PVC film panel, pattern</a:t>
                      </a:r>
                      <a:endParaRPr sz="6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Mattress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3970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Super soft print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ts val="74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floor	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841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floor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ts val="745"/>
                        </a:lnSpc>
                        <a:spcBef>
                          <a:spcPts val="0"/>
                        </a:spcBef>
                      </a:pPr>
                      <a:r>
                        <a:rPr sz="6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sofa	</a:t>
                      </a:r>
                      <a:endParaRPr sz="600" kern="0" spc="8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9000"/>
                        </a:lnSpc>
                      </a:pPr>
                      <a:endParaRPr lang="en-US" altLang="en-US" sz="100" dirty="0"/>
                    </a:p>
                    <a:p>
                      <a:pPr marL="13970" algn="l" rtl="0" eaLnBrk="0">
                        <a:lnSpc>
                          <a:spcPts val="750"/>
                        </a:lnSpc>
                        <a:spcBef>
                          <a:spcPts val="0"/>
                        </a:spcBef>
                      </a:pPr>
                      <a:r>
                        <a:rPr sz="600" kern="0" spc="9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High -end leather sofa</a:t>
                      </a:r>
                      <a:endParaRPr sz="600" kern="0" spc="9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59580" y="2339340"/>
          <a:ext cx="4353560" cy="4237355"/>
        </p:xfrm>
        <a:graphic>
          <a:graphicData uri="http://schemas.openxmlformats.org/drawingml/2006/table">
            <a:tbl>
              <a:tblPr/>
              <a:tblGrid>
                <a:gridCol w="1687195"/>
                <a:gridCol w="2640965"/>
                <a:gridCol w="25400"/>
              </a:tblGrid>
              <a:tr h="17272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20955" algn="l" rtl="0" eaLnBrk="0">
                        <a:lnSpc>
                          <a:spcPct val="91000"/>
                        </a:lnSpc>
                      </a:pPr>
                      <a:r>
                        <a:rPr sz="8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Snursement upper and lower water road system configuration</a:t>
                      </a:r>
                      <a:endParaRPr sz="800" b="1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bathroom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1651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Wet and wet separation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1968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Exhaust fan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Dedicated air -changing fan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sink	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Square -shaped washbasin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shower head	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shower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Shower room	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16510" algn="l" rtl="0" eaLnBrk="0">
                        <a:lnSpc>
                          <a:spcPct val="91000"/>
                        </a:lnSpc>
                      </a:pPr>
                      <a:r>
                        <a:rPr sz="800" kern="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Rock board+UV board with glass sliding door</a:t>
                      </a:r>
                      <a:endParaRPr sz="800" kern="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5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Toilet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5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Ceramic toilet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Method of upper and lower water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77000"/>
                        </a:lnSpc>
                      </a:pPr>
                      <a:endParaRPr lang="en-US" altLang="en-US" sz="100" dirty="0"/>
                    </a:p>
                    <a:p>
                      <a:pPr marL="1524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External pressure water source, direct discharge</a:t>
                      </a:r>
                      <a:endParaRPr sz="800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69000"/>
                        </a:lnSpc>
                      </a:pPr>
                      <a:endParaRPr lang="en-US" altLang="en-US" sz="100" dirty="0"/>
                    </a:p>
                    <a:p>
                      <a:pPr marL="24765" algn="l" rtl="0" eaLnBrk="0">
                        <a:lnSpc>
                          <a:spcPct val="91000"/>
                        </a:lnSpc>
                      </a:pPr>
                      <a:r>
                        <a:rPr sz="800" b="1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Electrical configuration</a:t>
                      </a:r>
                      <a:endParaRPr sz="800" b="1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200" dirty="0"/>
                    </a:p>
                    <a:p>
                      <a:pPr marL="1905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Power supply	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200" dirty="0"/>
                    </a:p>
                    <a:p>
                      <a:pPr marL="1524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External 220V power supply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2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Electricity collection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200" dirty="0"/>
                    </a:p>
                    <a:p>
                      <a:pPr marL="1651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Plug in card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Power distribution control cabinet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Steel spraying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87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Light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17145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Indoor lighting 220V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Water heater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61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ts val="1095"/>
                        </a:lnSpc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Brand constant temperature electricity storage water type 2000W/60L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air conditioner	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1000"/>
                        </a:lnSpc>
                      </a:pPr>
                      <a:endParaRPr lang="en-US" altLang="en-US" sz="100" dirty="0"/>
                    </a:p>
                    <a:p>
                      <a:pPr marL="1651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Air conditioner 1.5P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3000"/>
                        </a:lnSpc>
                      </a:pPr>
                      <a:endParaRPr lang="en-US" altLang="en-US" sz="100" dirty="0"/>
                    </a:p>
                    <a:p>
                      <a:pPr marL="22225" algn="l" rtl="0" eaLnBrk="0">
                        <a:lnSpc>
                          <a:spcPct val="91000"/>
                        </a:lnSpc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refrigerator	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73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Brand commercial refrigerator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65000"/>
                        </a:lnSpc>
                      </a:pPr>
                      <a:endParaRPr lang="en-US" altLang="en-US" sz="1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</a:pPr>
                      <a:r>
                        <a:rPr sz="8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Body accessory</a:t>
                      </a:r>
                      <a:endParaRPr sz="800" b="1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Door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RV door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7940" algn="l" rtl="0" eaLnBrk="0">
                        <a:lnSpc>
                          <a:spcPct val="92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Access control system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Magnetic card+key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21590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Window</a:t>
                      </a:r>
                      <a:endParaRPr sz="8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200" dirty="0"/>
                    </a:p>
                    <a:p>
                      <a:pPr marL="1587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RV special window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20320" algn="l" rtl="0" eaLnBrk="0">
                        <a:lnSpc>
                          <a:spcPct val="91000"/>
                        </a:lnSpc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Sunroof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94000"/>
                        </a:lnSpc>
                      </a:pPr>
                      <a:endParaRPr lang="en-US" altLang="en-US" sz="100" dirty="0"/>
                    </a:p>
                    <a:p>
                      <a:pPr marL="17145" algn="l" rtl="0" eaLnBrk="0">
                        <a:lnSpc>
                          <a:spcPct val="91000"/>
                        </a:lnSpc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Ahead of the front big viewing sunroof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85000"/>
                        </a:lnSpc>
                      </a:pPr>
                      <a:endParaRPr lang="en-US" altLang="en-US" sz="100" dirty="0"/>
                    </a:p>
                    <a:p>
                      <a:pPr marL="19685" algn="l" rtl="0" eaLnBrk="0">
                        <a:lnSpc>
                          <a:spcPct val="91000"/>
                        </a:lnSpc>
                        <a:spcBef>
                          <a:spcPts val="0"/>
                        </a:spcBef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Sunshade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86000"/>
                        </a:lnSpc>
                      </a:pPr>
                      <a:endParaRPr lang="en-US" altLang="en-US" sz="100" dirty="0"/>
                    </a:p>
                    <a:p>
                      <a:pPr marL="17145" algn="l" rtl="0" eaLnBrk="0">
                        <a:lnSpc>
                          <a:spcPct val="91000"/>
                        </a:lnSpc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Early viewing Sky Window Electric Sun Shading Curse</a:t>
                      </a:r>
                      <a:endParaRPr sz="800" kern="0" spc="-10" dirty="0">
                        <a:solidFill>
                          <a:srgbClr val="000000">
                            <a:alpha val="100000"/>
                          </a:srgbClr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9000"/>
                        </a:lnSpc>
                      </a:pPr>
                      <a:endParaRPr lang="en-US" altLang="en-US" sz="100" dirty="0"/>
                    </a:p>
                    <a:p>
                      <a:pPr marL="23495" algn="l" rtl="0" eaLnBrk="0">
                        <a:lnSpc>
                          <a:spcPct val="86000"/>
                        </a:lnSpc>
                        <a:spcBef>
                          <a:spcPts val="0"/>
                        </a:spcBef>
                      </a:pPr>
                      <a:r>
                        <a:rPr sz="9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Sunshade</a:t>
                      </a:r>
                      <a:endParaRPr sz="900" kern="0" spc="-20" dirty="0">
                        <a:solidFill>
                          <a:srgbClr val="000000">
                            <a:alpha val="100000"/>
                          </a:srgbClr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73000"/>
                        </a:lnSpc>
                      </a:pPr>
                      <a:endParaRPr lang="en-US" altLang="en-US" sz="100" dirty="0"/>
                    </a:p>
                    <a:p>
                      <a:pPr marL="19050" algn="l" rtl="0" eaLnBrk="0">
                        <a:lnSpc>
                          <a:spcPts val="1085"/>
                        </a:lnSpc>
                      </a:pPr>
                      <a:r>
                        <a:rPr sz="9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</a:rPr>
                        <a:t>2.5 meters for RV feed sheds</a:t>
                      </a:r>
                      <a:endParaRPr sz="900" kern="0" spc="-10" dirty="0">
                        <a:solidFill>
                          <a:srgbClr val="000000">
                            <a:alpha val="100000"/>
                          </a:srgbClr>
                        </a:solidFill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 rot="21600000">
            <a:off x="0" y="6571386"/>
            <a:ext cx="9144000" cy="286613"/>
            <a:chOff x="0" y="0"/>
            <a:chExt cx="9144000" cy="286613"/>
          </a:xfrm>
        </p:grpSpPr>
        <p:pic>
          <p:nvPicPr>
            <p:cNvPr id="30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0" y="0"/>
              <a:ext cx="9144000" cy="286613"/>
            </a:xfrm>
            <a:prstGeom prst="rect">
              <a:avLst/>
            </a:prstGeom>
          </p:spPr>
        </p:pic>
        <p:sp>
          <p:nvSpPr>
            <p:cNvPr id="32" name="textbox 32"/>
            <p:cNvSpPr/>
            <p:nvPr/>
          </p:nvSpPr>
          <p:spPr>
            <a:xfrm>
              <a:off x="-12700" y="-12700"/>
              <a:ext cx="9169400" cy="31242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5000"/>
                </a:lnSpc>
              </a:pPr>
              <a:endParaRPr lang="en-US" altLang="en-US" sz="400" dirty="0"/>
            </a:p>
            <a:p>
              <a:pPr algn="ctr"/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Shan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dong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Shi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tuo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RV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Group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sz="1100" b="1" dirty="0" smtClean="0">
                  <a:solidFill>
                    <a:schemeClr val="bg1"/>
                  </a:solidFill>
                  <a:sym typeface="+mn-ea"/>
                </a:rPr>
                <a:t>Co.,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 </a:t>
              </a:r>
              <a:r>
                <a:rPr lang="en-US" altLang="zh-CN" sz="1100" b="1" dirty="0" smtClean="0">
                  <a:solidFill>
                    <a:schemeClr val="bg1"/>
                  </a:solidFill>
                  <a:sym typeface="+mn-ea"/>
                </a:rPr>
                <a:t>/ </a:t>
              </a:r>
              <a:r>
                <a:rPr lang="zh-CN" altLang="en-US" sz="1100" b="1" dirty="0" smtClean="0">
                  <a:solidFill>
                    <a:schemeClr val="bg1"/>
                  </a:solidFill>
                  <a:sym typeface="+mn-ea"/>
                </a:rPr>
                <a:t>Ltd. </a:t>
              </a:r>
              <a:endParaRPr lang="en-US" altLang="en-US" sz="1100" dirty="0"/>
            </a:p>
          </p:txBody>
        </p:sp>
      </p:grpSp>
      <p:sp>
        <p:nvSpPr>
          <p:cNvPr id="34" name="textbox 34"/>
          <p:cNvSpPr/>
          <p:nvPr/>
        </p:nvSpPr>
        <p:spPr>
          <a:xfrm>
            <a:off x="-635" y="1200785"/>
            <a:ext cx="3785235" cy="2292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384810" algn="l" rtl="0" eaLnBrk="0">
              <a:lnSpc>
                <a:spcPct val="95000"/>
              </a:lnSpc>
              <a:spcBef>
                <a:spcPts val="0"/>
              </a:spcBef>
            </a:pPr>
            <a:r>
              <a:rPr sz="1200" kern="0" spc="10" dirty="0">
                <a:ln w="5103" cap="flat" cmpd="sng">
                  <a:solidFill>
                    <a:srgbClr val="FFFFFF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FF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First-class trailer-mounted barrier-</a:t>
            </a:r>
            <a:r>
              <a:rPr sz="1200" kern="0" dirty="0">
                <a:ln w="5103" cap="flat" cmpd="sng">
                  <a:solidFill>
                    <a:srgbClr val="FFFF00">
                      <a:alpha val="100000"/>
                    </a:srgbClr>
                  </a:solidFill>
                  <a:prstDash val="solid"/>
                  <a:bevel/>
                </a:ln>
                <a:solidFill>
                  <a:srgbClr val="FFFF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9 meter Jane Love Parent-Child Starry Edition</a:t>
            </a:r>
            <a:endParaRPr lang="en-US" altLang="en-US" sz="1200" dirty="0"/>
          </a:p>
        </p:txBody>
      </p:sp>
      <p:sp>
        <p:nvSpPr>
          <p:cNvPr id="36" name="textbox 36"/>
          <p:cNvSpPr/>
          <p:nvPr/>
        </p:nvSpPr>
        <p:spPr>
          <a:xfrm>
            <a:off x="2712085" y="19050"/>
            <a:ext cx="3854450" cy="2203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algn="ctr"/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First  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 </a:t>
            </a:r>
            <a:r>
              <a:rPr sz="1100" b="1" dirty="0" smtClean="0">
                <a:solidFill>
                  <a:schemeClr val="bg1"/>
                </a:solidFill>
                <a:sym typeface="+mn-ea"/>
              </a:rPr>
              <a:t>class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 / 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car               Be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born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for </a:t>
            </a:r>
            <a:r>
              <a:rPr lang="en-US" altLang="zh-CN" sz="1100" b="1" dirty="0" smtClean="0">
                <a:solidFill>
                  <a:schemeClr val="bg1"/>
                </a:solidFill>
                <a:sym typeface="+mn-ea"/>
              </a:rPr>
              <a:t>/ </a:t>
            </a:r>
            <a:r>
              <a:rPr lang="zh-CN" altLang="en-US" sz="1100" b="1" dirty="0" smtClean="0">
                <a:solidFill>
                  <a:schemeClr val="bg1"/>
                </a:solidFill>
                <a:sym typeface="+mn-ea"/>
              </a:rPr>
              <a:t>leading </a:t>
            </a:r>
            <a:endParaRPr lang="zh-CN" altLang="en-US" sz="1100" b="1" dirty="0" smtClean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342*333"/>
  <p:tag name="TABLE_ENDDRAG_RECT" val="335*184*342*333"/>
</p:tagLst>
</file>

<file path=ppt/tags/tag2.xml><?xml version="1.0" encoding="utf-8"?>
<p:tagLst xmlns:p="http://schemas.openxmlformats.org/presentationml/2006/main">
  <p:tag name="commondata" val="eyJoZGlkIjoiMTYzNWU2MDgyM2RhMzdhYTk5YmRlZDQ5NDgwNDBmOTM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2990</Words>
  <Application>WPS 演示</Application>
  <PresentationFormat/>
  <Paragraphs>258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黑体</vt:lpstr>
      <vt:lpstr>Arial</vt:lpstr>
      <vt:lpstr>等线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</cp:revision>
  <dcterms:created xsi:type="dcterms:W3CDTF">2023-10-30T09:00:40Z</dcterms:created>
  <dcterms:modified xsi:type="dcterms:W3CDTF">2023-10-30T09:00:40Z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2023-10-30T16:27:30Z</vt:filetime>
  </property>
  <property fmtid="{D5CDD505-2E9C-101B-9397-08002B2CF9AE}" pid="4" name="ICV">
    <vt:lpwstr>82BA68C9762D46C69E3197D2E346BD32_12</vt:lpwstr>
  </property>
  <property fmtid="{D5CDD505-2E9C-101B-9397-08002B2CF9AE}" pid="5" name="KSOProductBuildVer">
    <vt:lpwstr>2052-12.1.0.15712</vt:lpwstr>
  </property>
</Properties>
</file>