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A4B"/>
    <a:srgbClr val="1F3748"/>
    <a:srgbClr val="354A3E"/>
    <a:srgbClr val="8BC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7"/>
    <p:restoredTop sz="96281"/>
  </p:normalViewPr>
  <p:slideViewPr>
    <p:cSldViewPr snapToGrid="0" snapToObjects="1">
      <p:cViewPr varScale="1">
        <p:scale>
          <a:sx n="116" d="100"/>
          <a:sy n="116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3B92-D26D-4845-B100-5C8C398637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4F06-00DB-1E45-BA5F-27106B86B10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875691" y="3610101"/>
            <a:ext cx="2260353" cy="3133988"/>
          </a:xfrm>
          <a:prstGeom prst="rect">
            <a:avLst/>
          </a:prstGeom>
        </p:spPr>
      </p:pic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8079" y="3610118"/>
            <a:ext cx="2084703" cy="3132447"/>
          </a:xfrm>
          <a:prstGeom prst="rect">
            <a:avLst/>
          </a:prstGeom>
        </p:spPr>
      </p:pic>
      <p:pic>
        <p:nvPicPr>
          <p:cNvPr id="4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775" y="3610118"/>
            <a:ext cx="2084703" cy="3132447"/>
          </a:xfrm>
          <a:prstGeom prst="rect">
            <a:avLst/>
          </a:prstGeom>
        </p:spPr>
      </p:pic>
      <p:pic>
        <p:nvPicPr>
          <p:cNvPr id="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88" y="4709551"/>
            <a:ext cx="2712720" cy="2034539"/>
          </a:xfrm>
          <a:prstGeom prst="rect">
            <a:avLst/>
          </a:prstGeom>
        </p:spPr>
      </p:pic>
      <p:pic>
        <p:nvPicPr>
          <p:cNvPr id="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6810" y="4709550"/>
            <a:ext cx="2711167" cy="2034539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6811" y="2585477"/>
            <a:ext cx="2711166" cy="2034158"/>
          </a:xfrm>
          <a:prstGeom prst="rect">
            <a:avLst/>
          </a:prstGeom>
        </p:spPr>
      </p:pic>
      <p:pic>
        <p:nvPicPr>
          <p:cNvPr id="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088" y="2584311"/>
            <a:ext cx="2712720" cy="20353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41505" y="806508"/>
            <a:ext cx="5634228" cy="3137916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-3236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/>
          <p:cNvSpPr txBox="1"/>
          <p:nvPr/>
        </p:nvSpPr>
        <p:spPr>
          <a:xfrm>
            <a:off x="487000" y="169336"/>
            <a:ext cx="3098165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520</a:t>
            </a:r>
            <a:r>
              <a:rPr lang="zh-CN" altLang="en-US" sz="3200" spc="80" dirty="0">
                <a:solidFill>
                  <a:schemeClr val="bg1"/>
                </a:solidFill>
              </a:rPr>
              <a:t>内外饰</a:t>
            </a:r>
            <a:r>
              <a:rPr lang="zh-CN" altLang="en-US" sz="3200" spc="5" dirty="0">
                <a:solidFill>
                  <a:schemeClr val="bg1"/>
                </a:solidFill>
              </a:rPr>
              <a:t>图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78079" y="499763"/>
            <a:ext cx="429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三都澳新能源拖挂房车</a:t>
            </a:r>
            <a:r>
              <a:rPr lang="en-US" altLang="zh-CN"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-5.2</a:t>
            </a:r>
            <a:r>
              <a:rPr lang="zh-CN" altLang="en-US"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米情侣</a:t>
            </a:r>
            <a:r>
              <a:rPr lang="zh-CN" altLang="en-US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-107692" y="675244"/>
            <a:ext cx="47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solidFill>
                  <a:schemeClr val="bg1">
                    <a:lumMod val="75000"/>
                  </a:schemeClr>
                </a:solidFill>
              </a:rPr>
              <a:t>R520 interior and exterior decoration drawings</a:t>
            </a:r>
            <a:endParaRPr lang="en-GB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14226" y="167592"/>
            <a:ext cx="613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/>
              <a:t>Sandu </a:t>
            </a:r>
            <a:r>
              <a:rPr kumimoji="1" lang="en-GB" altLang="zh-CN" dirty="0" err="1"/>
              <a:t>Ao</a:t>
            </a:r>
            <a:r>
              <a:rPr kumimoji="1" lang="en-GB" altLang="zh-CN" dirty="0"/>
              <a:t> New energy Trailer RV -5.2 meters couple version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0995" y="1012190"/>
          <a:ext cx="5147945" cy="582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695"/>
                <a:gridCol w="3241040"/>
                <a:gridCol w="1045210"/>
              </a:tblGrid>
              <a:tr h="184785">
                <a:tc>
                  <a:txBody>
                    <a:bodyPr/>
                    <a:lstStyle/>
                    <a:p>
                      <a:pPr marL="36195"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 fontAlgn="auto">
                        <a:lnSpc>
                          <a:spcPct val="5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row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Internal configuration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  <a:tabLst>
                          <a:tab pos="152781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Big double bed</a:t>
                      </a: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1450*2110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The whole car imports lightweight board home furnishings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lamp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soft printing mattress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Privacy split orbit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shelf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assembly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total control panel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Independent shower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800*800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Wet and wet separation toiletting room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Sanitary dressing mirror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Bedroom wardrobe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wardrobe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bookshelf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cabinet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Smoke alarm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Carbon monoxide alarm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alarm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Plasma on the stuck bed cabinet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Desktop high -power socket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charging socket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high -power socket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9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high -power socket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indoor lighting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atmosphere light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cabinet in the bathroom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Both direction of the bathroom LED lighting fans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washbasin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waterproof splash shower curtain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Playing stuck bed</a:t>
                      </a:r>
                      <a:r>
                        <a:rPr sz="900" spc="-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1000*1930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oversized viewing sunroof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two -way air replacement fan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  <a:tabLst>
                          <a:tab pos="89281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Electromagnetic cooker 1200W five gear can be adjusted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assembly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Yahei Kitchen faucet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Black nano -alloy laundry basin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brand water pump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4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03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special sheath line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5745" y="1195705"/>
          <a:ext cx="6062345" cy="562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985"/>
                <a:gridCol w="3074670"/>
                <a:gridCol w="1456690"/>
              </a:tblGrid>
              <a:tr h="215265">
                <a:tc>
                  <a:txBody>
                    <a:bodyPr/>
                    <a:lstStyle/>
                    <a:p>
                      <a:pPr marL="254000"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rowSpan="2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 External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scratch predecessor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scrape back circumference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Water Cube Texture FRP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Parking Auxiliary Alloy Hands handle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Qianchang Qiida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LED waterproof ring photo lamp belt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LED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tent track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wheel eyebrow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Shaft head decoration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big push left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8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Overbacco push front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Household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Anti -mosquito door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Side super -large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0421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Puritic water tank 100L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0421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Sewage tank 70L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39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Urban plus water mouth with dedicated to connecting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Gravity plus Shuikou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charging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Outer power cord bundle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panel beam, wiring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Window to prevent mosquito curtains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Pushing the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Silicone waterproof glue strip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Dedicated light alloy foot stool/pedal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Direction frame decorative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47" y="178434"/>
            <a:ext cx="3623559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650</a:t>
            </a:r>
            <a:r>
              <a:rPr lang="zh-CN" altLang="en-US" sz="3200" spc="80" dirty="0">
                <a:solidFill>
                  <a:schemeClr val="bg1"/>
                </a:solidFill>
              </a:rPr>
              <a:t>车辆配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576988" y="534738"/>
            <a:ext cx="51203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65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0美式家庭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3853" y="671314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R650 vehicle configuration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3932" y="165406"/>
            <a:ext cx="6421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-R650 American home version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72604" y="4795644"/>
            <a:ext cx="2573117" cy="1958412"/>
          </a:xfrm>
          <a:prstGeom prst="rect">
            <a:avLst/>
          </a:prstGeom>
        </p:spPr>
      </p:pic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231" y="4795645"/>
            <a:ext cx="2616584" cy="1963146"/>
          </a:xfrm>
          <a:prstGeom prst="rect">
            <a:avLst/>
          </a:prstGeom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8632" y="2806899"/>
            <a:ext cx="2568753" cy="1864796"/>
          </a:xfrm>
          <a:prstGeom prst="rect">
            <a:avLst/>
          </a:prstGeom>
        </p:spPr>
      </p:pic>
      <p:pic>
        <p:nvPicPr>
          <p:cNvPr id="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00" y="4806087"/>
            <a:ext cx="2550815" cy="1952703"/>
          </a:xfrm>
          <a:prstGeom prst="rect">
            <a:avLst/>
          </a:prstGeom>
        </p:spPr>
      </p:pic>
      <p:pic>
        <p:nvPicPr>
          <p:cNvPr id="6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00" y="2803985"/>
            <a:ext cx="2519061" cy="1881359"/>
          </a:xfrm>
          <a:prstGeom prst="rect">
            <a:avLst/>
          </a:prstGeom>
        </p:spPr>
      </p:pic>
      <p:pic>
        <p:nvPicPr>
          <p:cNvPr id="7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4742" y="4806087"/>
            <a:ext cx="2447990" cy="1947969"/>
          </a:xfrm>
          <a:prstGeom prst="rect">
            <a:avLst/>
          </a:prstGeom>
        </p:spPr>
      </p:pic>
      <p:pic>
        <p:nvPicPr>
          <p:cNvPr id="8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4742" y="2806899"/>
            <a:ext cx="2488299" cy="1867642"/>
          </a:xfrm>
          <a:prstGeom prst="rect">
            <a:avLst/>
          </a:prstGeom>
        </p:spPr>
      </p:pic>
      <p:pic>
        <p:nvPicPr>
          <p:cNvPr id="9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1131" y="4807270"/>
            <a:ext cx="1524429" cy="1950263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90565" y="937862"/>
            <a:ext cx="4214995" cy="2379959"/>
          </a:xfrm>
          <a:prstGeom prst="rect">
            <a:avLst/>
          </a:prstGeom>
        </p:spPr>
      </p:pic>
      <p:sp>
        <p:nvSpPr>
          <p:cNvPr id="11" name="object 17"/>
          <p:cNvSpPr txBox="1"/>
          <p:nvPr/>
        </p:nvSpPr>
        <p:spPr>
          <a:xfrm>
            <a:off x="5477189" y="643180"/>
            <a:ext cx="40193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pc="5" dirty="0">
                <a:latin typeface="宋体" panose="02010600030101010101" pitchFamily="2" charset="-122"/>
                <a:cs typeface="宋体" panose="02010600030101010101" pitchFamily="2" charset="-122"/>
              </a:rPr>
              <a:t>67</a:t>
            </a:r>
            <a:r>
              <a:rPr spc="-5" dirty="0">
                <a:latin typeface="宋体" panose="02010600030101010101" pitchFamily="2" charset="-122"/>
                <a:cs typeface="宋体" panose="02010600030101010101" pitchFamily="2" charset="-122"/>
              </a:rPr>
              <a:t>0美式家庭</a:t>
            </a:r>
            <a:r>
              <a:rPr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129807" y="165406"/>
            <a:ext cx="3549827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670</a:t>
            </a:r>
            <a:r>
              <a:rPr lang="zh-CN" altLang="en-US" sz="3200" spc="80" dirty="0">
                <a:solidFill>
                  <a:schemeClr val="bg1"/>
                </a:solidFill>
              </a:rPr>
              <a:t>内外饰</a:t>
            </a:r>
            <a:r>
              <a:rPr lang="zh-CN" altLang="en-US" sz="3200" spc="5" dirty="0">
                <a:solidFill>
                  <a:schemeClr val="bg1"/>
                </a:solidFill>
              </a:rPr>
              <a:t>图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79827" y="233694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-R670 American home version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0" y="671571"/>
            <a:ext cx="479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R670 interior and exterior decoration drawings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621" y="2668486"/>
            <a:ext cx="6071122" cy="3108334"/>
          </a:xfrm>
          <a:prstGeom prst="rect">
            <a:avLst/>
          </a:prstGeom>
        </p:spPr>
      </p:pic>
      <p:graphicFrame>
        <p:nvGraphicFramePr>
          <p:cNvPr id="5" name="object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04280" y="0"/>
          <a:ext cx="5783580" cy="685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/>
                <a:gridCol w="3336290"/>
                <a:gridCol w="1370965"/>
              </a:tblGrid>
              <a:tr h="160020">
                <a:tc>
                  <a:txBody>
                    <a:bodyPr/>
                    <a:lstStyle/>
                    <a:p>
                      <a:pPr marL="254000" indent="0" algn="l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Basic parameters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137477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Dimensions (long x wide x height)	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6760*2305/2367*2610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160337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Inner diameter size of the box (long x wide x height) 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5460*2140*1920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Number of residences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4-6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people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Complete quality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1700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Maximum load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1900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97472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Treatment head standard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50MM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 sandwich structure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Aiko Shuangqiao Torque Axis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dedicated chassis (hot -dip galvanized treatment)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Brake system Aiko inertial collision brake+hand brake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81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63182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Shock absorption method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Aiko enhanced shock absorption damping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European standard 13 stitch signal line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Wire safety rope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Aluminum alloy wheel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Tire specification 205/75 R14C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rowSpan="3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Other and optional configuration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Sunshade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3.5m*2.5m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hot water treasure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USB converter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Storage warehouse shooting light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Niche induction night light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Bedroom atmosphere light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Bedroom folding curtain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folding curtain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Electric rainfast of electric rain in the living room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63182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Sewage tank	70L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Ceony warm wind, hot water all -in -one machine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Diesel oil storage assembly 30L fuel tank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220V inverter air conditioner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refrigerator 138L (refrigerated, freezing)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special washing machine (drum)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microwave oven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35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3000W charging inverter all -in -one machine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Full -size spare tire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toilet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  <a:tabLst>
                          <a:tab pos="63182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surveillance system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Wifi+reversing image</a:t>
                      </a: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Dedicated light alloy foot stool/pedal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Electric water heater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Manually lifting legs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Electric lifting legs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panel beam, wiring box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MPPT controller 60A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charging board 600W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Lithium battery 12v600Ah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device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Portable external kitchen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Portable external kitchen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Bottom powerful range hood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stoves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461645" algn="l"/>
                          <a:tab pos="1147445" algn="l"/>
                          <a:tab pos="177609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Remarks 1. • standard O optional / unsatisfactory) 2. This model will be updated and upgraded in the future without notice. Please refer to the actual vehicle.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17602" y="6340687"/>
            <a:ext cx="236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8430">
              <a:lnSpc>
                <a:spcPct val="100000"/>
              </a:lnSpc>
              <a:spcBef>
                <a:spcPts val="105"/>
              </a:spcBef>
            </a:pPr>
            <a:r>
              <a:rPr lang="zh-CN" altLang="en-US" spc="90" dirty="0">
                <a:latin typeface="宋体" panose="02010600030101010101" pitchFamily="2" charset="-122"/>
                <a:cs typeface="宋体" panose="02010600030101010101" pitchFamily="2" charset="-122"/>
              </a:rPr>
              <a:t>三都澳</a:t>
            </a:r>
            <a:r>
              <a:rPr lang="en-GB" altLang="zh-CN" spc="90" dirty="0">
                <a:latin typeface="微软雅黑" panose="020B0503020204020204" charset="-122"/>
                <a:cs typeface="宋体" panose="02010600030101010101" pitchFamily="2" charset="-122"/>
              </a:rPr>
              <a:t>R</a:t>
            </a:r>
            <a:r>
              <a:rPr lang="en-GB" altLang="zh-CN" spc="85" dirty="0">
                <a:latin typeface="微软雅黑" panose="020B0503020204020204" charset="-122"/>
                <a:cs typeface="微软雅黑" panose="020B0503020204020204" charset="-122"/>
              </a:rPr>
              <a:t>670</a:t>
            </a:r>
            <a:r>
              <a:rPr lang="zh-CN" altLang="en-US" spc="90" dirty="0">
                <a:latin typeface="宋体" panose="02010600030101010101" pitchFamily="2" charset="-122"/>
                <a:cs typeface="宋体" panose="02010600030101010101" pitchFamily="2" charset="-122"/>
              </a:rPr>
              <a:t>平面</a:t>
            </a:r>
            <a:r>
              <a:rPr lang="zh-CN" altLang="en-US" spc="5" dirty="0">
                <a:latin typeface="宋体" panose="02010600030101010101" pitchFamily="2" charset="-122"/>
                <a:cs typeface="宋体" panose="02010600030101010101" pitchFamily="2" charset="-122"/>
              </a:rPr>
              <a:t>图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8621" y="140751"/>
            <a:ext cx="4174402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5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670</a:t>
            </a:r>
            <a:r>
              <a:rPr lang="zh-CN" altLang="en-US" sz="3200" spc="60" dirty="0">
                <a:solidFill>
                  <a:schemeClr val="bg1"/>
                </a:solidFill>
              </a:rPr>
              <a:t>平面图及配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3623" y="616602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R670 Floor plan and configuration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9544" y="6001413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Sandu O R670 plan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Grp="1"/>
          </p:cNvGraphicFramePr>
          <p:nvPr/>
        </p:nvGraphicFramePr>
        <p:xfrm>
          <a:off x="6489353" y="1828369"/>
          <a:ext cx="5234940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10"/>
                <a:gridCol w="2921000"/>
                <a:gridCol w="1497330"/>
              </a:tblGrid>
              <a:tr h="159598">
                <a:tc>
                  <a:txBody>
                    <a:bodyPr/>
                    <a:lstStyle/>
                    <a:p>
                      <a:pPr marL="254000"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5">
                <a:tc rowSpan="3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Internal configuration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528445" algn="l"/>
                        </a:tabLst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Big double bed</a:t>
                      </a:r>
                      <a:r>
                        <a:rPr sz="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mm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1400*2040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The whole car imports lightweight board home furnishings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Smoke alarm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Carbon monoxide alarm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alarm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lamp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soft printing mattress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niche table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Bedroom hanging cabinet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wardrobe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storage drawer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Overall shower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1200*850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Overall shower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Sanitary rack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The bathroom hanging clothes hook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Incorcetes in the bathroom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sliding pole shower shower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Shower constant temperature valve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Stainless steel water basin assembly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Desktop high -power socket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charging socket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high -power socket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high -power socket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indoor lighting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atmosphere light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2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Sanitary dressing mirror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Both direction of the bathroom LED lighting fans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washing box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washbasin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waterproof splash shower curtain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829310" algn="l"/>
                        </a:tabLst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 -shaped sofa card bed</a:t>
                      </a:r>
                      <a:r>
                        <a:rPr sz="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mm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1480*2040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Pneumatic free stop and lower table legs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oversized viewing sunroof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assembly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88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brand water pump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brand water pump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8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8"/>
          <p:cNvGraphicFramePr>
            <a:graphicFrameLocks noGrp="1"/>
          </p:cNvGraphicFramePr>
          <p:nvPr/>
        </p:nvGraphicFramePr>
        <p:xfrm>
          <a:off x="115062" y="1462608"/>
          <a:ext cx="6205855" cy="536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/>
                <a:gridCol w="2939415"/>
                <a:gridCol w="1935479"/>
              </a:tblGrid>
              <a:tr h="210185">
                <a:tc>
                  <a:txBody>
                    <a:bodyPr/>
                    <a:lstStyle/>
                    <a:p>
                      <a:pPr marL="254000"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5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External configuration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scratch predecessor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scrape back circumference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Direction frame decorative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Water Cube Texture FRP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Parking Auxiliary Alloy Hands handle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Qianchang Qiida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LED waterproof ring photo lamp belt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4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LED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tent track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wheel eyebrow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Shaft head decoration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big push left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Overbacco push front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Household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4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Anti -mosquito door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Side super -large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0421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Puritic water tank 100L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Urban plus water mouth with dedicated to connecting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Gravity plus Shuikou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charging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4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Outer power cord bundle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Window to prevent mosquito curtains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Pushing the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Silicone waterproof glue strip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220337" y="165406"/>
            <a:ext cx="3579491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670</a:t>
            </a:r>
            <a:r>
              <a:rPr lang="zh-CN" altLang="en-US" sz="3200" spc="80" dirty="0">
                <a:solidFill>
                  <a:schemeClr val="bg1"/>
                </a:solidFill>
              </a:rPr>
              <a:t>车辆配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9020" y="695971"/>
            <a:ext cx="424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三都澳新能源拖挂房车</a:t>
            </a:r>
            <a:r>
              <a:rPr lang="en-US" altLang="zh-CN" spc="5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GB" altLang="zh-CN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lang="en-GB" altLang="zh-CN" spc="5" dirty="0">
                <a:latin typeface="宋体" panose="02010600030101010101" pitchFamily="2" charset="-122"/>
                <a:cs typeface="宋体" panose="02010600030101010101" pitchFamily="2" charset="-122"/>
              </a:rPr>
              <a:t>67</a:t>
            </a:r>
            <a:r>
              <a:rPr lang="en-GB" altLang="zh-CN" spc="-5" dirty="0"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pc="-5" dirty="0">
                <a:latin typeface="宋体" panose="02010600030101010101" pitchFamily="2" charset="-122"/>
                <a:cs typeface="宋体" panose="02010600030101010101" pitchFamily="2" charset="-122"/>
              </a:rPr>
              <a:t>美式家庭</a:t>
            </a:r>
            <a:r>
              <a:rPr lang="zh-CN" altLang="en-US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6492" y="647165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R670 vehicle configuration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29020" y="326639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-R670 American home version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90248"/>
            <a:ext cx="12192000" cy="1912883"/>
          </a:xfrm>
          <a:prstGeom prst="rect">
            <a:avLst/>
          </a:prstGeom>
          <a:solidFill>
            <a:srgbClr val="405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800" dirty="0"/>
          </a:p>
        </p:txBody>
      </p:sp>
      <p:sp>
        <p:nvSpPr>
          <p:cNvPr id="3" name="矩形 2"/>
          <p:cNvSpPr/>
          <p:nvPr/>
        </p:nvSpPr>
        <p:spPr>
          <a:xfrm>
            <a:off x="5130140" y="2326959"/>
            <a:ext cx="25923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THANK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5767" y="32100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谢谢观看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754775" y="3125166"/>
            <a:ext cx="75698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57770" y="2797737"/>
            <a:ext cx="3907536" cy="19949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29879" y="627071"/>
            <a:ext cx="48758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拖挂房车-5.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2米情侣版配置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object 10"/>
          <p:cNvGraphicFramePr>
            <a:graphicFrameLocks noGrp="1"/>
          </p:cNvGraphicFramePr>
          <p:nvPr/>
        </p:nvGraphicFramePr>
        <p:xfrm>
          <a:off x="101879" y="1586100"/>
          <a:ext cx="4065270" cy="5208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025"/>
                <a:gridCol w="1532890"/>
                <a:gridCol w="1697354"/>
              </a:tblGrid>
              <a:tr h="323215">
                <a:tc>
                  <a:txBody>
                    <a:bodyPr/>
                    <a:lstStyle/>
                    <a:p>
                      <a:pPr marL="254000" algn="l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Standard version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4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Basic parameters	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Dimensions (long x wide x height) 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5247*2429*2590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5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092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Inner diameter size of the box (long x wide x height) 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3950*2210*1970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3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Number of residences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people</a:t>
                      </a:r>
                      <a:endParaRPr lang="en-US"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3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6438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Complete quality kg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1200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Maximum load (KG)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1400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3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7708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Treatment head standard 50mm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3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4533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 sandwich structure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5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20015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4533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Chassic   Aiko Shaft+Independent R &amp; D Chassis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55245">
                        <a:lnSpc>
                          <a:spcPct val="100000"/>
                        </a:lnSpc>
                        <a:spcBef>
                          <a:spcPts val="670"/>
                        </a:spcBef>
                        <a:tabLst>
                          <a:tab pos="6438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Brake system           Aiko inertial collision brake+ hand brake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   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5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Shock absorption method         Aiko shock absorber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1051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Aluminum alloy wheel  Tire specification 185/R14LT 8PR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11"/>
          <p:cNvGraphicFramePr>
            <a:graphicFrameLocks noGrp="1"/>
          </p:cNvGraphicFramePr>
          <p:nvPr/>
        </p:nvGraphicFramePr>
        <p:xfrm>
          <a:off x="4252214" y="1204465"/>
          <a:ext cx="3920490" cy="470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585"/>
                <a:gridCol w="1494155"/>
                <a:gridCol w="1682750"/>
              </a:tblGrid>
              <a:tr h="328929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Standard version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62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Variable configuration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060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 Two -way charging inverter integrated machine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6905" marR="215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3000W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5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MPPT controller 40A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  <a:tabLst>
                          <a:tab pos="770890" algn="l"/>
                        </a:tabLst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board 200W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Full -size spare tire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61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7156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Collagen battery 12V100AH*2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  <a:tabLst>
                          <a:tab pos="770890" algn="l"/>
                        </a:tabLst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Suntech 3M*2M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water heater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Fuel heater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85L RV refrigerator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220V inverter air conditioner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Portable toilet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620">
                <a:tc gridSpan="3">
                  <a:txBody>
                    <a:bodyPr/>
                    <a:lstStyle/>
                    <a:p>
                      <a:pPr marL="727075" indent="-75057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955040" algn="l"/>
                          <a:tab pos="2239010" algn="l"/>
                        </a:tabLst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Note • Standard O optional -there will be updates and upgrades in the later stage without this model. Do not notify separately. Please refer to the actual vehicle.</a:t>
                      </a: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9280904" y="5346530"/>
            <a:ext cx="26758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dirty="0"/>
              <a:t>Sanyu Ao R520 floor plan</a:t>
            </a:r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7"/>
          <p:cNvSpPr txBox="1"/>
          <p:nvPr/>
        </p:nvSpPr>
        <p:spPr>
          <a:xfrm>
            <a:off x="158750" y="151766"/>
            <a:ext cx="3662623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520</a:t>
            </a:r>
            <a:r>
              <a:rPr lang="zh-CN" altLang="en-US" sz="3200" spc="80" dirty="0">
                <a:solidFill>
                  <a:schemeClr val="bg1"/>
                </a:solidFill>
              </a:rPr>
              <a:t>平面图及配置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269" y="69190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R520 Layout and configuration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3688" y="297455"/>
            <a:ext cx="7093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/>
              <a:t>Sandu </a:t>
            </a:r>
            <a:r>
              <a:rPr kumimoji="1" lang="en-GB" altLang="zh-CN" sz="1600" dirty="0" err="1"/>
              <a:t>ao</a:t>
            </a:r>
            <a:r>
              <a:rPr kumimoji="1" lang="en-GB" altLang="zh-CN" sz="1600" dirty="0"/>
              <a:t> new energy trailer RV -5.2 meters couple version configuration table</a:t>
            </a:r>
            <a:endParaRPr kumimoji="1"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174115"/>
          <a:ext cx="6205855" cy="571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275"/>
                <a:gridCol w="3407410"/>
                <a:gridCol w="1614170"/>
              </a:tblGrid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Standard version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rowSpan="3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Internal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total control integrated panel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tabLst>
                          <a:tab pos="63881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Big double bed 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1450*2110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Sitting sofa (variable sofa bed) 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900*1920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cabinet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Sofa</a:t>
                      </a:r>
                      <a:r>
                        <a:rPr lang="en-US"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cabinet</a:t>
                      </a:r>
                      <a:endParaRPr lang="en-US"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4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soft printing mattress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charging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12V charging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shelf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Desktop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atmosphere light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indoor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Smoke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Carbon monoxide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reading light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two -way air replacement fan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Sanitary dressing mirror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wardrobe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cabinet in the bathroom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4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Two -way air replacement fan in the bathroom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75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Pulling shower shower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tabLst>
                          <a:tab pos="57531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Induction cooker 1200W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Nano -alloy laundry basin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Yahei Kitchen faucet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pump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special sheath line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4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5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waterproof splash shower curtain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9"/>
          <p:cNvGraphicFramePr>
            <a:graphicFrameLocks noGrp="1"/>
          </p:cNvGraphicFramePr>
          <p:nvPr/>
        </p:nvGraphicFramePr>
        <p:xfrm>
          <a:off x="6271158" y="1173890"/>
          <a:ext cx="5886450" cy="567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215"/>
                <a:gridCol w="3902075"/>
                <a:gridCol w="1153159"/>
              </a:tblGrid>
              <a:tr h="157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Standard version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1">
                <a:tc rowSpan="2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Household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Anti -mosquito door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LED waterproof ring photo lamp belt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LED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89408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tent track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scratch predecessor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scrape back circumference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Window outside the living room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3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outside the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86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 a large window without ahead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 the window outside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Pushing windows and mosquitoes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Obstically pushing window cover curtain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Silicone waterproof glue strip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oversized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Built -in water water tank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100L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3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Sewage tank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70L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Urban plus water mouth with dedicated to connecting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1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Gravity plus Shuikou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power port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power cord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Parking Auxiliary Alloy Hands handle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wheel eyebrow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Shaft head decoration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69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Shaft head decoration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LED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panel beam, wiring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69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Dedicated light alloy foot stool/pedal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2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Direction frame decorative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8750" y="261936"/>
            <a:ext cx="3662623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520</a:t>
            </a:r>
            <a:r>
              <a:rPr lang="zh-CN" altLang="en-US" sz="3200" spc="80" dirty="0">
                <a:solidFill>
                  <a:schemeClr val="bg1"/>
                </a:solidFill>
              </a:rPr>
              <a:t>平面图及配置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366231" y="627071"/>
            <a:ext cx="418924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拖挂房车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-5.2米情侣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784" y="730596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R520 Layout and configuration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0129" y="264404"/>
            <a:ext cx="613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/>
              <a:t>Sandu </a:t>
            </a:r>
            <a:r>
              <a:rPr kumimoji="1" lang="en-GB" altLang="zh-CN" dirty="0" err="1"/>
              <a:t>Ao</a:t>
            </a:r>
            <a:r>
              <a:rPr kumimoji="1" lang="en-GB" altLang="zh-CN" dirty="0"/>
              <a:t> New energy Trailer RV -5.2 meters couple version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467411" y="4519211"/>
            <a:ext cx="1660299" cy="2214464"/>
          </a:xfrm>
          <a:prstGeom prst="rect">
            <a:avLst/>
          </a:prstGeom>
        </p:spPr>
      </p:pic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8690" y="4516207"/>
            <a:ext cx="3031490" cy="2228184"/>
          </a:xfrm>
          <a:prstGeom prst="rect">
            <a:avLst/>
          </a:prstGeom>
        </p:spPr>
      </p:pic>
      <p:grpSp>
        <p:nvGrpSpPr>
          <p:cNvPr id="4" name="object 13"/>
          <p:cNvGrpSpPr/>
          <p:nvPr/>
        </p:nvGrpSpPr>
        <p:grpSpPr>
          <a:xfrm>
            <a:off x="46236" y="4527902"/>
            <a:ext cx="3921627" cy="2205773"/>
            <a:chOff x="91439" y="4489703"/>
            <a:chExt cx="3278504" cy="1844039"/>
          </a:xfrm>
        </p:grpSpPr>
        <p:pic>
          <p:nvPicPr>
            <p:cNvPr id="5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9" y="5301995"/>
              <a:ext cx="672084" cy="224028"/>
            </a:xfrm>
            <a:prstGeom prst="rect">
              <a:avLst/>
            </a:prstGeom>
          </p:spPr>
        </p:pic>
        <p:pic>
          <p:nvPicPr>
            <p:cNvPr id="6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4489703"/>
              <a:ext cx="3278124" cy="1844039"/>
            </a:xfrm>
            <a:prstGeom prst="rect">
              <a:avLst/>
            </a:prstGeom>
          </p:spPr>
        </p:pic>
      </p:grpSp>
      <p:pic>
        <p:nvPicPr>
          <p:cNvPr id="7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0020" y="4516477"/>
            <a:ext cx="3232953" cy="2205773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33" y="1928671"/>
            <a:ext cx="4077174" cy="2515825"/>
          </a:xfrm>
          <a:prstGeom prst="rect">
            <a:avLst/>
          </a:prstGeom>
        </p:spPr>
      </p:pic>
      <p:pic>
        <p:nvPicPr>
          <p:cNvPr id="9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39580" y="1892361"/>
            <a:ext cx="3608576" cy="2548474"/>
          </a:xfrm>
          <a:prstGeom prst="rect">
            <a:avLst/>
          </a:prstGeom>
        </p:spPr>
      </p:pic>
      <p:pic>
        <p:nvPicPr>
          <p:cNvPr id="10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7910" y="1892361"/>
            <a:ext cx="4072650" cy="2548474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7"/>
          <p:cNvSpPr txBox="1"/>
          <p:nvPr/>
        </p:nvSpPr>
        <p:spPr>
          <a:xfrm>
            <a:off x="158750" y="228885"/>
            <a:ext cx="3662623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5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R590A</a:t>
            </a:r>
            <a:r>
              <a:rPr lang="zh-CN" altLang="en-US" sz="3200" spc="100" dirty="0">
                <a:solidFill>
                  <a:schemeClr val="bg1"/>
                </a:solidFill>
              </a:rPr>
              <a:t>内外饰</a:t>
            </a:r>
            <a:r>
              <a:rPr lang="zh-CN" altLang="en-US" sz="3200" spc="5" dirty="0">
                <a:solidFill>
                  <a:schemeClr val="bg1"/>
                </a:solidFill>
              </a:rPr>
              <a:t>图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5400467" y="682156"/>
            <a:ext cx="49223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90A美式家庭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851" y="708346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R590A interior and exterior trim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12332" y="308472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/>
              <a:t>Sandu New Energy Trailer RV -R590A American home version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870996" y="392488"/>
            <a:ext cx="3231746" cy="2104888"/>
          </a:xfrm>
          <a:prstGeom prst="rect">
            <a:avLst/>
          </a:prstGeom>
        </p:spPr>
      </p:pic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9459" y="2551179"/>
            <a:ext cx="3206109" cy="4276865"/>
          </a:xfrm>
          <a:prstGeom prst="rect">
            <a:avLst/>
          </a:prstGeom>
        </p:spPr>
      </p:pic>
      <p:pic>
        <p:nvPicPr>
          <p:cNvPr id="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750" y="2546670"/>
            <a:ext cx="2798296" cy="2098722"/>
          </a:xfrm>
          <a:prstGeom prst="rect">
            <a:avLst/>
          </a:prstGeom>
        </p:spPr>
      </p:pic>
      <p:pic>
        <p:nvPicPr>
          <p:cNvPr id="5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9750" y="4718334"/>
            <a:ext cx="2798296" cy="2098722"/>
          </a:xfrm>
          <a:prstGeom prst="rect">
            <a:avLst/>
          </a:prstGeom>
        </p:spPr>
      </p:pic>
      <p:pic>
        <p:nvPicPr>
          <p:cNvPr id="6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78" y="2509001"/>
            <a:ext cx="2798296" cy="2098722"/>
          </a:xfrm>
          <a:prstGeom prst="rect">
            <a:avLst/>
          </a:prstGeom>
        </p:spPr>
      </p:pic>
      <p:pic>
        <p:nvPicPr>
          <p:cNvPr id="7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12747" y="2546670"/>
            <a:ext cx="2798295" cy="2098722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 rotWithShape="1">
          <a:blip r:embed="rId7" cstate="print"/>
          <a:srcRect r="50870"/>
          <a:stretch>
            <a:fillRect/>
          </a:stretch>
        </p:blipFill>
        <p:spPr>
          <a:xfrm>
            <a:off x="75211" y="4689611"/>
            <a:ext cx="2787963" cy="2108708"/>
          </a:xfrm>
          <a:prstGeom prst="rect">
            <a:avLst/>
          </a:prstGeom>
        </p:spPr>
      </p:pic>
      <p:pic>
        <p:nvPicPr>
          <p:cNvPr id="9" name="object 5"/>
          <p:cNvPicPr/>
          <p:nvPr/>
        </p:nvPicPr>
        <p:blipFill rotWithShape="1">
          <a:blip r:embed="rId7" cstate="print"/>
          <a:srcRect l="49838"/>
          <a:stretch>
            <a:fillRect/>
          </a:stretch>
        </p:blipFill>
        <p:spPr>
          <a:xfrm>
            <a:off x="2971803" y="4703259"/>
            <a:ext cx="2828129" cy="2095060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7"/>
          <p:cNvSpPr txBox="1"/>
          <p:nvPr/>
        </p:nvSpPr>
        <p:spPr>
          <a:xfrm>
            <a:off x="158750" y="151766"/>
            <a:ext cx="3662623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1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R590</a:t>
            </a: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200" spc="110" dirty="0">
                <a:solidFill>
                  <a:schemeClr val="bg1"/>
                </a:solidFill>
              </a:rPr>
              <a:t>内外饰</a:t>
            </a:r>
            <a:r>
              <a:rPr lang="zh-CN" altLang="en-US" sz="3200" spc="5" dirty="0">
                <a:solidFill>
                  <a:schemeClr val="bg1"/>
                </a:solidFill>
              </a:rPr>
              <a:t>图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5968" y="680145"/>
            <a:ext cx="44058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59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0B欧式家庭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16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88135" y="616769"/>
            <a:ext cx="492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R590B interior and exterior decoration drawings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9866" y="271301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/>
              <a:t>Sandu </a:t>
            </a:r>
            <a:r>
              <a:rPr kumimoji="1" lang="en-GB" altLang="zh-CN" dirty="0" err="1"/>
              <a:t>ao</a:t>
            </a:r>
            <a:r>
              <a:rPr kumimoji="1" lang="en-GB" altLang="zh-CN" dirty="0"/>
              <a:t> New energy Trailer RV -R590B European home version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39206" y="32161"/>
            <a:ext cx="5240541" cy="2643762"/>
          </a:xfrm>
          <a:prstGeom prst="rect">
            <a:avLst/>
          </a:prstGeom>
        </p:spPr>
      </p:pic>
      <p:graphicFrame>
        <p:nvGraphicFramePr>
          <p:cNvPr id="3" name="object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739255" y="2720340"/>
          <a:ext cx="5240655" cy="4057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585"/>
                <a:gridCol w="2103120"/>
                <a:gridCol w="1758950"/>
              </a:tblGrid>
              <a:tr h="274320">
                <a:tc>
                  <a:txBody>
                    <a:bodyPr/>
                    <a:lstStyle/>
                    <a:p>
                      <a:pPr marL="254000" algn="l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 W590A/B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08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1. Basic parameters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5328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Dimensions (long x wide x height) mm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5995*2440*2590/2620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9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5328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 size (long x wide x height) mm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4700*2210*1970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Number of residences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4-5</a:t>
                      </a:r>
                      <a:r>
                        <a:rPr lang="en-US"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people</a:t>
                      </a:r>
                      <a:endParaRPr lang="en-US" sz="900" spc="-5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19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Complete quality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1350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92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Maximum load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1500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0883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Treatment head standard 50mm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3898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Sandwich structure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55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Aiko torque shaft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1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dedicated chassis (hot -dip galvanized treatment)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1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Brake system Aiko inertial collision brake+hand brake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8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6438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Shock absorption method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Shock absorber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European standard 13 stitch signal line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Wire safety rope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Aluminum alloy wheel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Tire specification 185/R14LT 8PR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41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41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8"/>
          <p:cNvGraphicFramePr>
            <a:graphicFrameLocks noGrp="1"/>
          </p:cNvGraphicFramePr>
          <p:nvPr/>
        </p:nvGraphicFramePr>
        <p:xfrm>
          <a:off x="160077" y="1333812"/>
          <a:ext cx="5995061" cy="5347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7544"/>
                <a:gridCol w="2618532"/>
                <a:gridCol w="1888985"/>
              </a:tblGrid>
              <a:tr h="324945">
                <a:tc>
                  <a:txBody>
                    <a:bodyPr/>
                    <a:lstStyle/>
                    <a:p>
                      <a:pPr marL="254000" algn="l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 W590A/B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08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 Other and optional configurations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Suntech 3M*2M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kitchen system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water heater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Fuel heater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86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220V inverter air conditioner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797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refrigerator 118L (refrigerated, freezing)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5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5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86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3000W charging inverter all -in -one machine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Full -size spare tire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Portable toilet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panel beam, wiring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MPPT controller 40A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2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charging board 400W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charging board 600W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86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51625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Lithium battery 12v400Ah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33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51625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Lithium battery 12v600Ah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54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797">
                <a:tc gridSpan="3">
                  <a:txBody>
                    <a:bodyPr/>
                    <a:lstStyle/>
                    <a:p>
                      <a:pPr marL="2819400" marR="52705" indent="-2762250">
                        <a:lnSpc>
                          <a:spcPct val="100000"/>
                        </a:lnSpc>
                        <a:spcBef>
                          <a:spcPts val="535"/>
                        </a:spcBef>
                        <a:tabLst>
                          <a:tab pos="501015" algn="l"/>
                          <a:tab pos="1263015" algn="l"/>
                          <a:tab pos="1960880" algn="l"/>
                          <a:tab pos="272351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Remarks 1. • standard O optional / unsatisfactory) 2. This model will be updated and upgraded in the future without notice. Please refer to the actual vehicle.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-18675" y="217868"/>
            <a:ext cx="4672557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5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R590A/B</a:t>
            </a:r>
            <a:r>
              <a:rPr lang="zh-CN" altLang="en-US" sz="3200" spc="110" dirty="0">
                <a:solidFill>
                  <a:schemeClr val="bg1"/>
                </a:solidFill>
              </a:rPr>
              <a:t>平面图及配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060" y="723776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R590A/B Plane layout and configuration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95085" y="1035050"/>
          <a:ext cx="5464175" cy="580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1560830"/>
                <a:gridCol w="286385"/>
                <a:gridCol w="1216025"/>
                <a:gridCol w="1562735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Parameter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project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Exclusive edition W590A/B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rowSpan="3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2. Internal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Big double bed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1450*2110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6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The whole car imports lightweight board home furnishings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lamp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soft printing mattress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6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Built -in gas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206L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Privacy split orbit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shelf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total control panel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800*1000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cabinet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Plasma on the stuck bed cabinet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41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Smoke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Carbon monoxide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Gas alarm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Desktop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Bedside charging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79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Refrigerator cabinet high -power socket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indoor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LED atmosphere light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Sanitary dressing mirror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cabinet in the bathroom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Both direction of the bathroom LED lighting fans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washbasin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Bathroom waterproof splash shower curtain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  <a:tabLst>
                          <a:tab pos="63817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Playing stuck bed mm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1200*1930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Living room two -way LED lighting air fan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  <a:tabLst>
                          <a:tab pos="51117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Induction cooker 800W/1200W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Kitchen cabinet assembly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Yahei Kitchen faucet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Nano -alloy laundry basin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pump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special sheath line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7"/>
          <p:cNvGraphicFramePr>
            <a:graphicFrameLocks noGrp="1"/>
          </p:cNvGraphicFramePr>
          <p:nvPr/>
        </p:nvGraphicFramePr>
        <p:xfrm>
          <a:off x="232014" y="1218243"/>
          <a:ext cx="5681345" cy="561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0"/>
                <a:gridCol w="2839720"/>
                <a:gridCol w="1653920"/>
              </a:tblGrid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Exclusive edition W590A/B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8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6">
                <a:tc rowSpan="2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3. External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scratch predecessor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scrape back circumference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Water Cube Texture FRP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Parking Auxiliary Alloy Hands handle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6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Qianchang Qiida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LED waterproof ring photo lamp belt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LED lighting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1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Outdoor tent track (double -sided)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ABS wheel eyebrow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Shaft head decoration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Overbacco push front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6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big pushing back windows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Super big push left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Overbacco push right window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1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Household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Anti -mosquito door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Side super -large storage warehouse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6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70294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Puritic water tank 100L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702945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Sewage tank 70L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Urban plus water mouth with dedicated to connecting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Gravity plus Shuikou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6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External charging interface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2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Outer power cord bundle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Window to prevent mosquito curtains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1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Pushing the window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Silicone waterproof glue strip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21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Dedicated light alloy foot stool/pedal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99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837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Direction frame decorative cover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60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6"/>
          <p:cNvSpPr/>
          <p:nvPr/>
        </p:nvSpPr>
        <p:spPr>
          <a:xfrm>
            <a:off x="0" y="32161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-18675" y="239902"/>
            <a:ext cx="4672557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5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R590A/B</a:t>
            </a:r>
            <a:r>
              <a:rPr lang="zh-CN" altLang="en-US" sz="3200" spc="110" dirty="0">
                <a:solidFill>
                  <a:schemeClr val="bg1"/>
                </a:solidFill>
              </a:rPr>
              <a:t>平面图及配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5612449" y="534738"/>
            <a:ext cx="41868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2000" spc="5" dirty="0" err="1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sz="2000" dirty="0" err="1">
                <a:latin typeface="宋体" panose="02010600030101010101" pitchFamily="2" charset="-122"/>
                <a:cs typeface="宋体" panose="02010600030101010101" pitchFamily="2" charset="-122"/>
              </a:rPr>
              <a:t>美式家庭</a:t>
            </a:r>
            <a:r>
              <a:rPr sz="2000" spc="5" dirty="0" err="1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202" y="745810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dirty="0">
                <a:solidFill>
                  <a:schemeClr val="bg1">
                    <a:lumMod val="75000"/>
                  </a:schemeClr>
                </a:solidFill>
              </a:rPr>
              <a:t>R590A/B Plane layout and configuration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43756" y="167592"/>
            <a:ext cx="593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 American family version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61045" y="4021476"/>
            <a:ext cx="4002784" cy="2664312"/>
          </a:xfrm>
          <a:prstGeom prst="rect">
            <a:avLst/>
          </a:prstGeom>
        </p:spPr>
      </p:pic>
      <p:pic>
        <p:nvPicPr>
          <p:cNvPr id="3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41" y="4021475"/>
            <a:ext cx="4002783" cy="2664313"/>
          </a:xfrm>
          <a:prstGeom prst="rect">
            <a:avLst/>
          </a:prstGeom>
        </p:spPr>
      </p:pic>
      <p:pic>
        <p:nvPicPr>
          <p:cNvPr id="4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39" y="3991356"/>
            <a:ext cx="1912620" cy="2694432"/>
          </a:xfrm>
          <a:prstGeom prst="rect">
            <a:avLst/>
          </a:prstGeom>
        </p:spPr>
      </p:pic>
      <p:pic>
        <p:nvPicPr>
          <p:cNvPr id="5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3579" y="4000500"/>
            <a:ext cx="1874520" cy="2685288"/>
          </a:xfrm>
          <a:prstGeom prst="rect">
            <a:avLst/>
          </a:prstGeom>
        </p:spPr>
      </p:pic>
      <p:grpSp>
        <p:nvGrpSpPr>
          <p:cNvPr id="6" name="object 8"/>
          <p:cNvGrpSpPr/>
          <p:nvPr/>
        </p:nvGrpSpPr>
        <p:grpSpPr>
          <a:xfrm>
            <a:off x="83342" y="674172"/>
            <a:ext cx="13021666" cy="3285237"/>
            <a:chOff x="486157" y="748233"/>
            <a:chExt cx="13021666" cy="3285237"/>
          </a:xfrm>
        </p:grpSpPr>
        <p:pic>
          <p:nvPicPr>
            <p:cNvPr id="7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9755" y="748233"/>
              <a:ext cx="5878068" cy="2570400"/>
            </a:xfrm>
            <a:prstGeom prst="rect">
              <a:avLst/>
            </a:prstGeom>
          </p:spPr>
        </p:pic>
        <p:pic>
          <p:nvPicPr>
            <p:cNvPr id="8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4352" y="2216759"/>
              <a:ext cx="2891560" cy="1799945"/>
            </a:xfrm>
            <a:prstGeom prst="rect">
              <a:avLst/>
            </a:prstGeom>
          </p:spPr>
        </p:pic>
        <p:pic>
          <p:nvPicPr>
            <p:cNvPr id="9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8612" y="2217748"/>
              <a:ext cx="2727887" cy="1815722"/>
            </a:xfrm>
            <a:prstGeom prst="rect">
              <a:avLst/>
            </a:prstGeom>
          </p:spPr>
        </p:pic>
        <p:pic>
          <p:nvPicPr>
            <p:cNvPr id="10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57" y="2217748"/>
              <a:ext cx="2727886" cy="1815722"/>
            </a:xfrm>
            <a:prstGeom prst="rect">
              <a:avLst/>
            </a:prstGeom>
          </p:spPr>
        </p:pic>
      </p:grpSp>
      <p:sp>
        <p:nvSpPr>
          <p:cNvPr id="13" name="object 3"/>
          <p:cNvSpPr txBox="1"/>
          <p:nvPr/>
        </p:nvSpPr>
        <p:spPr>
          <a:xfrm>
            <a:off x="5072555" y="664120"/>
            <a:ext cx="361919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65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0美式家庭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16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110025" y="120064"/>
            <a:ext cx="3909997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7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650</a:t>
            </a:r>
            <a:r>
              <a:rPr lang="zh-CN" altLang="en-US" sz="3200" spc="80" dirty="0">
                <a:solidFill>
                  <a:schemeClr val="bg1"/>
                </a:solidFill>
              </a:rPr>
              <a:t>内外饰</a:t>
            </a:r>
            <a:r>
              <a:rPr lang="zh-CN" altLang="en-US" sz="3200" spc="5" dirty="0">
                <a:solidFill>
                  <a:schemeClr val="bg1"/>
                </a:solidFill>
              </a:rPr>
              <a:t>图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687" y="636989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R650 interior and exterior trim drawings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60006" y="250123"/>
            <a:ext cx="654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-R650 American home version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991855" y="38372"/>
            <a:ext cx="4200144" cy="2122931"/>
          </a:xfrm>
          <a:prstGeom prst="rect">
            <a:avLst/>
          </a:prstGeom>
        </p:spPr>
      </p:pic>
      <p:graphicFrame>
        <p:nvGraphicFramePr>
          <p:cNvPr id="5" name="object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1135" y="2193925"/>
          <a:ext cx="5923280" cy="464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425"/>
                <a:gridCol w="2371090"/>
                <a:gridCol w="2056765"/>
              </a:tblGrid>
              <a:tr h="266065">
                <a:tc>
                  <a:txBody>
                    <a:bodyPr/>
                    <a:lstStyle/>
                    <a:p>
                      <a:pPr marL="25400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76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70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基本参</a:t>
                      </a: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Dimensions (long x wide x height)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93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6510*2440*2650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93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tabLst>
                          <a:tab pos="1786255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Inner diameter size of the box (long x wide x height)</a:t>
                      </a: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5200*2210*1970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69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Number of residences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4-5</a:t>
                      </a:r>
                      <a:r>
                        <a:rPr lang="en-US"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people</a:t>
                      </a:r>
                      <a:endParaRPr lang="en-US" sz="900" spc="-5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69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Complete quality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1450/1530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69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Maximum load (KG)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1700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0"/>
                        </a:spcBef>
                        <a:tabLst>
                          <a:tab pos="10883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Treatment head standard</a:t>
                      </a:r>
                      <a:r>
                        <a:rPr sz="9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	50MM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0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0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33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3898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Sandwich structure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69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Aiko torque shaft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Car dedicated chassis (hot -dip galvanized treatment)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93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93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Brake system 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Aiko inertial collision brake+hand brake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tabLst>
                          <a:tab pos="707390" algn="l"/>
                        </a:tabLst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Shock absorption method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Aiko enhanced shock absorption damping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118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European standard 13 stitch signal line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Wire safety rope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Aluminum alloy wheel</a:t>
                      </a:r>
                      <a:r>
                        <a:rPr lang="en-US"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Tire specification 205/75 R14C</a:t>
                      </a:r>
                      <a:endParaRPr lang="en-US"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9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336665" y="2193290"/>
          <a:ext cx="5531485" cy="462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/>
                <a:gridCol w="1857375"/>
                <a:gridCol w="1816735"/>
              </a:tblGrid>
              <a:tr h="242570">
                <a:tc>
                  <a:txBody>
                    <a:bodyPr/>
                    <a:lstStyle/>
                    <a:p>
                      <a:pPr marL="254000" algn="l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Parameter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Exclusive edition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Other and optional configuration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Suntech</a:t>
                      </a: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3m*2m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5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Ceony warm wind, hot water all -in -one machine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220V inverter air conditioner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8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refrigerator 118L (refrigerated, freezing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RV special washing machine (wave wheel)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3000W charging inverter all -in -one machine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Full -size spare tire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Box</a:t>
                      </a:r>
                      <a:r>
                        <a:rPr lang="en-US"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toilet</a:t>
                      </a:r>
                      <a:endParaRPr lang="en-US"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07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Reverse image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4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panel beam, wiring box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MPPT controller 40A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charging board 400W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Solar charging board 600W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4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5168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Lithium battery 12v400Ah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1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80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51689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Lithium battery 12v600Ah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•</a:t>
                      </a:r>
                      <a:endParaRPr sz="1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876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 gridSpan="3">
                  <a:txBody>
                    <a:bodyPr/>
                    <a:lstStyle/>
                    <a:p>
                      <a:pPr marL="2292985" marR="32385" indent="-2254250">
                        <a:lnSpc>
                          <a:spcPct val="100000"/>
                        </a:lnSpc>
                        <a:spcBef>
                          <a:spcPts val="410"/>
                        </a:spcBef>
                        <a:tabLst>
                          <a:tab pos="482600" algn="l"/>
                          <a:tab pos="1244600" algn="l"/>
                          <a:tab pos="1943100" algn="l"/>
                          <a:tab pos="2705100" algn="l"/>
                        </a:tabLst>
                      </a:pPr>
                      <a:r>
                        <a:rPr sz="1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Remarks 1. • standard O optional / unsatisfactory) 2. This model will be updated and upgraded in the future without notice. Please refer to the actual vehicle.</a:t>
                      </a:r>
                      <a:endParaRPr sz="10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7" name="object 6"/>
          <p:cNvSpPr/>
          <p:nvPr/>
        </p:nvSpPr>
        <p:spPr>
          <a:xfrm>
            <a:off x="13650" y="23467"/>
            <a:ext cx="4975860" cy="1141730"/>
          </a:xfrm>
          <a:custGeom>
            <a:avLst/>
            <a:gdLst/>
            <a:ahLst/>
            <a:cxnLst/>
            <a:rect l="l" t="t" r="r" b="b"/>
            <a:pathLst>
              <a:path w="4975860" h="1141730">
                <a:moveTo>
                  <a:pt x="4254982" y="1141730"/>
                </a:moveTo>
                <a:lnTo>
                  <a:pt x="0" y="1141730"/>
                </a:lnTo>
                <a:lnTo>
                  <a:pt x="0" y="0"/>
                </a:lnTo>
                <a:lnTo>
                  <a:pt x="3941902" y="0"/>
                </a:lnTo>
                <a:lnTo>
                  <a:pt x="4975796" y="672833"/>
                </a:lnTo>
                <a:lnTo>
                  <a:pt x="4254982" y="1141730"/>
                </a:lnTo>
                <a:close/>
              </a:path>
            </a:pathLst>
          </a:custGeom>
          <a:solidFill>
            <a:srgbClr val="405A4B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13650" y="206853"/>
            <a:ext cx="4130335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zh-CN" sz="32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GB" altLang="zh-CN" sz="3200" spc="5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650</a:t>
            </a:r>
            <a:r>
              <a:rPr lang="zh-CN" altLang="en-US" sz="3200" spc="60" dirty="0">
                <a:solidFill>
                  <a:schemeClr val="bg1"/>
                </a:solidFill>
              </a:rPr>
              <a:t>平面图及配</a:t>
            </a:r>
            <a:r>
              <a:rPr lang="zh-CN" altLang="en-US" sz="3200" spc="5" dirty="0">
                <a:solidFill>
                  <a:schemeClr val="bg1"/>
                </a:solidFill>
              </a:rPr>
              <a:t>置</a:t>
            </a:r>
            <a:endParaRPr lang="zh-CN" altLang="en-US" sz="3200" spc="5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788" y="1741617"/>
            <a:ext cx="385490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三都澳新能源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拖挂房车-</a:t>
            </a:r>
            <a:r>
              <a:rPr lang="en-US" altLang="zh-CN"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65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0美式家庭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endParaRPr sz="16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7720" y="688211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R650 Floor plan and configuration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095" y="1348583"/>
            <a:ext cx="827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/>
              <a:t>Sandu </a:t>
            </a:r>
            <a:r>
              <a:rPr lang="en-GB" altLang="zh-CN" dirty="0" err="1"/>
              <a:t>ao</a:t>
            </a:r>
            <a:r>
              <a:rPr lang="en-GB" altLang="zh-CN" dirty="0"/>
              <a:t> New energy trailer RV -R650 American home version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88*449"/>
  <p:tag name="TABLE_ENDDRAG_RECT" val="0*92*488*449"/>
</p:tagLst>
</file>

<file path=ppt/tags/tag2.xml><?xml version="1.0" encoding="utf-8"?>
<p:tagLst xmlns:p="http://schemas.openxmlformats.org/presentationml/2006/main">
  <p:tag name="TABLE_ENDDRAG_ORIGIN_RECT" val="412*319"/>
  <p:tag name="TABLE_ENDDRAG_RECT" val="530*214*412*319"/>
</p:tagLst>
</file>

<file path=ppt/tags/tag3.xml><?xml version="1.0" encoding="utf-8"?>
<p:tagLst xmlns:p="http://schemas.openxmlformats.org/presentationml/2006/main">
  <p:tag name="TABLE_ENDDRAG_ORIGIN_RECT" val="430*414"/>
  <p:tag name="TABLE_ENDDRAG_RECT" val="503*106*430*414"/>
</p:tagLst>
</file>

<file path=ppt/tags/tag4.xml><?xml version="1.0" encoding="utf-8"?>
<p:tagLst xmlns:p="http://schemas.openxmlformats.org/presentationml/2006/main">
  <p:tag name="TABLE_ENDDRAG_ORIGIN_RECT" val="466*361"/>
  <p:tag name="TABLE_ENDDRAG_RECT" val="15*172*466*362"/>
</p:tagLst>
</file>

<file path=ppt/tags/tag5.xml><?xml version="1.0" encoding="utf-8"?>
<p:tagLst xmlns:p="http://schemas.openxmlformats.org/presentationml/2006/main">
  <p:tag name="TABLE_ENDDRAG_ORIGIN_RECT" val="435*364"/>
  <p:tag name="TABLE_ENDDRAG_RECT" val="498*172*435*364"/>
</p:tagLst>
</file>

<file path=ppt/tags/tag6.xml><?xml version="1.0" encoding="utf-8"?>
<p:tagLst xmlns:p="http://schemas.openxmlformats.org/presentationml/2006/main">
  <p:tag name="TABLE_ENDDRAG_ORIGIN_RECT" val="405*461"/>
  <p:tag name="TABLE_ENDDRAG_RECT" val="526*69*405*461"/>
</p:tagLst>
</file>

<file path=ppt/tags/tag7.xml><?xml version="1.0" encoding="utf-8"?>
<p:tagLst xmlns:p="http://schemas.openxmlformats.org/presentationml/2006/main">
  <p:tag name="TABLE_ENDDRAG_ORIGIN_RECT" val="477*448"/>
  <p:tag name="TABLE_ENDDRAG_RECT" val="19*94*477*448"/>
</p:tagLst>
</file>

<file path=ppt/tags/tag8.xml><?xml version="1.0" encoding="utf-8"?>
<p:tagLst xmlns:p="http://schemas.openxmlformats.org/presentationml/2006/main">
  <p:tag name="TABLE_ENDDRAG_ORIGIN_RECT" val="455*540"/>
  <p:tag name="TABLE_ENDDRAG_RECT" val="496*0*455*540"/>
</p:tagLst>
</file>

<file path=ppt/tags/tag9.xml><?xml version="1.0" encoding="utf-8"?>
<p:tagLst xmlns:p="http://schemas.openxmlformats.org/presentationml/2006/main">
  <p:tag name="commondata" val="eyJoZGlkIjoiMTYzNWU2MDgyM2RhMzdhYTk5YmRlZDQ5NDgwNDBmOT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26087</Words>
  <Application>WPS 演示</Application>
  <PresentationFormat>宽屏</PresentationFormat>
  <Paragraphs>8533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Administrator</cp:lastModifiedBy>
  <cp:revision>55</cp:revision>
  <cp:lastPrinted>2023-10-17T07:29:00Z</cp:lastPrinted>
  <dcterms:created xsi:type="dcterms:W3CDTF">2023-10-17T01:57:00Z</dcterms:created>
  <dcterms:modified xsi:type="dcterms:W3CDTF">2023-11-07T08:45:55Z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AE1621817F184C07999D9B601184CE45_13</vt:lpwstr>
  </property>
  <property fmtid="{D5CDD505-2E9C-101B-9397-08002B2CF9AE}" pid="3" name="KSOProductBuildVer">
    <vt:lpwstr>2052-12.1.0.15712</vt:lpwstr>
  </property>
</Properties>
</file>